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  <p:sldMasterId id="2147483674" r:id="rId6"/>
  </p:sldMasterIdLst>
  <p:notesMasterIdLst>
    <p:notesMasterId r:id="rId33"/>
  </p:notesMasterIdLst>
  <p:sldIdLst>
    <p:sldId id="257" r:id="rId7"/>
    <p:sldId id="299" r:id="rId8"/>
    <p:sldId id="300" r:id="rId9"/>
    <p:sldId id="301" r:id="rId10"/>
    <p:sldId id="302" r:id="rId11"/>
    <p:sldId id="303" r:id="rId12"/>
    <p:sldId id="304" r:id="rId13"/>
    <p:sldId id="284" r:id="rId14"/>
    <p:sldId id="305" r:id="rId15"/>
    <p:sldId id="286" r:id="rId16"/>
    <p:sldId id="289" r:id="rId17"/>
    <p:sldId id="290" r:id="rId18"/>
    <p:sldId id="264" r:id="rId19"/>
    <p:sldId id="265" r:id="rId20"/>
    <p:sldId id="288" r:id="rId21"/>
    <p:sldId id="295" r:id="rId22"/>
    <p:sldId id="267" r:id="rId23"/>
    <p:sldId id="291" r:id="rId24"/>
    <p:sldId id="294" r:id="rId25"/>
    <p:sldId id="292" r:id="rId26"/>
    <p:sldId id="293" r:id="rId27"/>
    <p:sldId id="266" r:id="rId28"/>
    <p:sldId id="263" r:id="rId29"/>
    <p:sldId id="298" r:id="rId30"/>
    <p:sldId id="276" r:id="rId31"/>
    <p:sldId id="29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6" autoAdjust="0"/>
  </p:normalViewPr>
  <p:slideViewPr>
    <p:cSldViewPr>
      <p:cViewPr varScale="1">
        <p:scale>
          <a:sx n="72" d="100"/>
          <a:sy n="72" d="100"/>
        </p:scale>
        <p:origin x="-14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.horner\Documents\Customer%20Presentations\pres%20worksheet%206.20.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cat>
            <c:strRef>
              <c:f>Sheet1!$H$19:$K$19</c:f>
              <c:strCache>
                <c:ptCount val="4"/>
                <c:pt idx="0">
                  <c:v>Competitor</c:v>
                </c:pt>
                <c:pt idx="1">
                  <c:v>Native Android</c:v>
                </c:pt>
                <c:pt idx="2">
                  <c:v>Samsung Android 2011</c:v>
                </c:pt>
                <c:pt idx="3">
                  <c:v>Samsung Android 2012</c:v>
                </c:pt>
              </c:strCache>
            </c:strRef>
          </c:cat>
          <c:val>
            <c:numRef>
              <c:f>Sheet1!$H$20:$K$20</c:f>
              <c:numCache>
                <c:formatCode>General</c:formatCode>
                <c:ptCount val="4"/>
                <c:pt idx="0">
                  <c:v>193</c:v>
                </c:pt>
                <c:pt idx="1">
                  <c:v>35</c:v>
                </c:pt>
                <c:pt idx="2">
                  <c:v>276</c:v>
                </c:pt>
                <c:pt idx="3">
                  <c:v>338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392896"/>
        <c:axId val="102352000"/>
      </c:barChart>
      <c:catAx>
        <c:axId val="993928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 b="1"/>
            </a:pPr>
            <a:endParaRPr lang="en-US"/>
          </a:p>
        </c:txPr>
        <c:crossAx val="102352000"/>
        <c:crosses val="autoZero"/>
        <c:auto val="1"/>
        <c:lblAlgn val="ctr"/>
        <c:lblOffset val="100"/>
        <c:noMultiLvlLbl val="0"/>
      </c:catAx>
      <c:valAx>
        <c:axId val="1023520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993928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AD6A9-6B73-45FF-82CE-6E93607E0C5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87CE6-84E8-46D8-89E0-445A2188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F8FA1F-6F36-49AC-8F24-ED3FAB6EA6F3}" type="slidenum">
              <a:rPr lang="en-US" altLang="ko-KR">
                <a:cs typeface="맑은 고딕"/>
              </a:rPr>
              <a:pPr/>
              <a:t>2</a:t>
            </a:fld>
            <a:endParaRPr lang="en-US" altLang="ko-KR">
              <a:cs typeface="맑은 고딕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the key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r>
              <a:rPr lang="en-US" baseline="0" dirty="0" smtClean="0"/>
              <a:t>The exponential increase in Galaxy series sales numbers show groundswell of demand for Samsung-branded Android devices.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Samsung’s market leadership, combined with the mainstream adoption of the Bring Your Own Device to Work trend, gives Samsung Mobile the competitive edge for gaining traction in the Enterprise this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9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Samsung</a:t>
            </a:r>
            <a:r>
              <a:rPr lang="en-US" baseline="0" dirty="0" smtClean="0"/>
              <a:t> for Enterprise was engineered to specifically addresses security needs of enterprise IT departments that are increasingly beholden to scores of employees who are using their own mobile devices for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0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25202-A1D2-4F66-B1A9-01BE8D8BFF0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r>
              <a:rPr lang="en-US" dirty="0" smtClean="0"/>
              <a:t>We’ve enabled partners</a:t>
            </a:r>
            <a:r>
              <a:rPr lang="en-US" baseline="0" dirty="0" smtClean="0"/>
              <a:t> to provide advanced security through offering an open and robust SDK.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4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0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4341F-BDC2-47DE-8DC5-1AE684849D1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9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D99EC-EA74-4A64-9AF4-1AA43801443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0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18" tIns="45709" rIns="91418" bIns="4570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91418" tIns="45709" rIns="91418" bIns="4570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anel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76200"/>
            <a:ext cx="8534399" cy="384048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>
              <a:defRPr sz="2400" b="1">
                <a:solidFill>
                  <a:srgbClr val="0070C0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199" y="6642462"/>
            <a:ext cx="291737" cy="215538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457200"/>
            <a:fld id="{78FEDF8F-6015-4B4E-A180-8B53D3FC531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49530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5613" indent="-228600">
              <a:buSzPct val="70000"/>
              <a:buFont typeface="Wingdings" charset="2"/>
              <a:buChar char=""/>
              <a:defRPr sz="160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defRPr>
            </a:lvl2pPr>
            <a:lvl3pPr marL="803275" indent="-180975">
              <a:buSzPct val="100000"/>
              <a:buFont typeface="Symbol" charset="2"/>
              <a:buChar char="-"/>
              <a:defRPr sz="1400" i="1">
                <a:latin typeface="Calibri"/>
                <a:cs typeface="Calibri"/>
              </a:defRPr>
            </a:lvl3pPr>
            <a:lvl4pPr>
              <a:defRPr sz="14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57200"/>
            <a:ext cx="8534398" cy="304800"/>
          </a:xfrm>
          <a:prstGeom prst="rect">
            <a:avLst/>
          </a:prstGeom>
        </p:spPr>
        <p:txBody>
          <a:bodyPr vert="horz" lIns="0"/>
          <a:lstStyle>
            <a:lvl1pPr marL="0" indent="0">
              <a:buFontTx/>
              <a:buNone/>
              <a:defRPr sz="2000" b="1">
                <a:solidFill>
                  <a:srgbClr val="00B5F1"/>
                </a:solidFill>
                <a:latin typeface="Samsung Imagination Modern"/>
                <a:cs typeface="Samsung Imagination Modern"/>
              </a:defRPr>
            </a:lvl1pPr>
            <a:lvl2pPr marL="365760" indent="0">
              <a:buNone/>
              <a:defRPr sz="2000" baseline="0">
                <a:solidFill>
                  <a:srgbClr val="0070C0"/>
                </a:solidFill>
                <a:latin typeface="SamsungImagination"/>
                <a:cs typeface="SamsungImagination"/>
              </a:defRPr>
            </a:lvl2pPr>
          </a:lstStyle>
          <a:p>
            <a:pPr lvl="0"/>
            <a:r>
              <a:rPr kumimoji="1" lang="en-US" altLang="zh-CN" dirty="0" smtClean="0"/>
              <a:t>Click to enter sub-heading</a:t>
            </a:r>
            <a:endParaRPr kumimoji="1" lang="zh-CN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10200" y="1066800"/>
            <a:ext cx="3429000" cy="5056530"/>
          </a:xfrm>
          <a:prstGeom prst="roundRect">
            <a:avLst>
              <a:gd name="adj" fmla="val 4788"/>
            </a:avLst>
          </a:prstGeom>
          <a:solidFill>
            <a:srgbClr val="FFFFFF"/>
          </a:solidFill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Insert graphic</a:t>
            </a:r>
            <a:endParaRPr kumimoji="1" lang="zh-CN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10200" y="6123330"/>
            <a:ext cx="3429000" cy="37072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ctr">
              <a:buNone/>
              <a:defRPr sz="1200" b="0" baseline="0">
                <a:latin typeface="Calibri"/>
                <a:cs typeface="Calibri"/>
              </a:defRPr>
            </a:lvl1pPr>
            <a:lvl2pPr marL="365760" indent="0">
              <a:buNone/>
              <a:defRPr/>
            </a:lvl2pPr>
            <a:lvl3pPr marL="685800" indent="0">
              <a:buNone/>
              <a:defRPr/>
            </a:lvl3pPr>
            <a:lvl4pPr marL="1143000" indent="0">
              <a:buNone/>
              <a:defRPr/>
            </a:lvl4pPr>
            <a:lvl5pPr marL="16002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10579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344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  <a:lvl2pPr marL="455613" indent="-228600">
              <a:buSzPct val="70000"/>
              <a:buFont typeface="Wingdings" charset="2"/>
              <a:buChar char=""/>
              <a:defRPr sz="160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defRPr>
            </a:lvl2pPr>
            <a:lvl3pPr marL="803275" indent="-180975">
              <a:buSzPct val="100000"/>
              <a:buFont typeface="Symbol" charset="2"/>
              <a:buChar char="-"/>
              <a:defRPr sz="1400" i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defRPr>
            </a:lvl3pPr>
            <a:lvl4pPr>
              <a:defRPr sz="14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635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03" y="128708"/>
            <a:ext cx="8795402" cy="69502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2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1" lang="en-US" altLang="zh-CN" dirty="0" smtClean="0"/>
              <a:t>Click to edit Master title style</a:t>
            </a:r>
            <a:endParaRPr kumimoji="1" lang="zh-CN" altLang="en-US" dirty="0"/>
          </a:p>
        </p:txBody>
      </p:sp>
      <p:grpSp>
        <p:nvGrpSpPr>
          <p:cNvPr id="6" name="그룹 8"/>
          <p:cNvGrpSpPr/>
          <p:nvPr userDrawn="1"/>
        </p:nvGrpSpPr>
        <p:grpSpPr>
          <a:xfrm>
            <a:off x="2532685" y="6655522"/>
            <a:ext cx="4078630" cy="156876"/>
            <a:chOff x="3176559" y="6567199"/>
            <a:chExt cx="4078630" cy="156876"/>
          </a:xfrm>
        </p:grpSpPr>
        <p:sp>
          <p:nvSpPr>
            <p:cNvPr id="7" name="TextBox 6"/>
            <p:cNvSpPr txBox="1"/>
            <p:nvPr/>
          </p:nvSpPr>
          <p:spPr>
            <a:xfrm>
              <a:off x="3176559" y="6584082"/>
              <a:ext cx="3385542" cy="12311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indent="-144000">
                <a:buSzPct val="100000"/>
                <a:buFont typeface="삼성고딕 R" pitchFamily="2" charset="-127"/>
                <a:buChar char="ⓒ"/>
                <a:defRPr/>
              </a:pPr>
              <a:r>
                <a:rPr lang="en-US" altLang="ko-KR" sz="800" dirty="0" smtClean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삼성고딕 R" pitchFamily="2" charset="-127"/>
                  <a:ea typeface="삼성고딕 R" pitchFamily="2" charset="-127"/>
                  <a:cs typeface="Arial" pitchFamily="34" charset="0"/>
                </a:rPr>
                <a:t>Samsung Electronics. All Rights Reserved. Confidential and Proprietary</a:t>
              </a:r>
              <a:endParaRPr lang="en-US" altLang="ko-KR" sz="800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삼성고딕 R" pitchFamily="2" charset="-127"/>
                <a:ea typeface="삼성고딕 R" pitchFamily="2" charset="-127"/>
                <a:cs typeface="Arial" pitchFamily="34" charset="0"/>
              </a:endParaRPr>
            </a:p>
          </p:txBody>
        </p:sp>
        <p:pic>
          <p:nvPicPr>
            <p:cNvPr id="8" name="그림 10" descr="로고.png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78753" y="6567199"/>
              <a:ext cx="476436" cy="156876"/>
            </a:xfrm>
            <a:prstGeom prst="rect">
              <a:avLst/>
            </a:prstGeom>
          </p:spPr>
        </p:pic>
      </p:grpSp>
      <p:cxnSp>
        <p:nvCxnSpPr>
          <p:cNvPr id="9" name="직선 연결선 7"/>
          <p:cNvCxnSpPr/>
          <p:nvPr userDrawn="1"/>
        </p:nvCxnSpPr>
        <p:spPr>
          <a:xfrm>
            <a:off x="0" y="6616152"/>
            <a:ext cx="9144000" cy="158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2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649297"/>
            <a:ext cx="6442722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amsung Imagination Modern"/>
                <a:cs typeface="Samsung Imagination Moder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 smtClean="0"/>
              <a:t>Click to edit Master text styles</a:t>
            </a:r>
          </a:p>
        </p:txBody>
      </p:sp>
      <p:pic>
        <p:nvPicPr>
          <p:cNvPr id="8" name="Picture 7" descr="knox lo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83" y="4218132"/>
            <a:ext cx="3157518" cy="2651583"/>
          </a:xfrm>
          <a:prstGeom prst="rect">
            <a:avLst/>
          </a:prstGeom>
        </p:spPr>
      </p:pic>
      <p:cxnSp>
        <p:nvCxnSpPr>
          <p:cNvPr id="9" name="직선 연결선 5"/>
          <p:cNvCxnSpPr/>
          <p:nvPr userDrawn="1"/>
        </p:nvCxnSpPr>
        <p:spPr>
          <a:xfrm flipV="1">
            <a:off x="722313" y="4149484"/>
            <a:ext cx="6442722" cy="13933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03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18" tIns="45709" rIns="91418" bIns="45709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91418" tIns="45709" rIns="91418" bIns="45709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78920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A30277-F4D2-4EEF-B34A-4F192A424EB1}" type="datetimeFigureOut">
              <a:rPr lang="en-US">
                <a:solidFill>
                  <a:prstClr val="black"/>
                </a:solidFill>
              </a:rPr>
              <a:pPr/>
              <a:t>5/24/2016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2759F0-A9F8-4575-8CAA-65823492BCF0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4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03" y="128708"/>
            <a:ext cx="8795402" cy="69502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tx2"/>
                </a:solidFill>
                <a:latin typeface="Samsung Imagination Modern"/>
                <a:cs typeface="Samsung Imagination Modern"/>
              </a:defRPr>
            </a:lvl1pPr>
          </a:lstStyle>
          <a:p>
            <a:r>
              <a:rPr kumimoji="1" lang="en-US" altLang="zh-CN" dirty="0" smtClean="0"/>
              <a:t>Click to edit Master title style</a:t>
            </a:r>
            <a:endParaRPr kumimoji="1" lang="zh-CN" altLang="en-US" dirty="0"/>
          </a:p>
        </p:txBody>
      </p:sp>
      <p:grpSp>
        <p:nvGrpSpPr>
          <p:cNvPr id="6" name="그룹 8"/>
          <p:cNvGrpSpPr/>
          <p:nvPr userDrawn="1"/>
        </p:nvGrpSpPr>
        <p:grpSpPr>
          <a:xfrm>
            <a:off x="2532685" y="6655522"/>
            <a:ext cx="4078630" cy="156876"/>
            <a:chOff x="3176559" y="6567199"/>
            <a:chExt cx="4078630" cy="156876"/>
          </a:xfrm>
        </p:grpSpPr>
        <p:sp>
          <p:nvSpPr>
            <p:cNvPr id="7" name="TextBox 6"/>
            <p:cNvSpPr txBox="1"/>
            <p:nvPr/>
          </p:nvSpPr>
          <p:spPr>
            <a:xfrm>
              <a:off x="3176559" y="6584082"/>
              <a:ext cx="3385542" cy="123111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indent="-144000">
                <a:buSzPct val="100000"/>
                <a:buFont typeface="삼성고딕 R" pitchFamily="2" charset="-127"/>
                <a:buChar char="ⓒ"/>
                <a:defRPr/>
              </a:pPr>
              <a:r>
                <a:rPr lang="en-US" altLang="ko-KR" sz="800" dirty="0" smtClean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삼성고딕 R" pitchFamily="2" charset="-127"/>
                  <a:ea typeface="삼성고딕 R" pitchFamily="2" charset="-127"/>
                  <a:cs typeface="Arial" pitchFamily="34" charset="0"/>
                </a:rPr>
                <a:t>Samsung Electronics. All Rights Reserved. Confidential and Proprietary</a:t>
              </a:r>
              <a:endParaRPr lang="en-US" altLang="ko-KR" sz="800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삼성고딕 R" pitchFamily="2" charset="-127"/>
                <a:ea typeface="삼성고딕 R" pitchFamily="2" charset="-127"/>
                <a:cs typeface="Arial" pitchFamily="34" charset="0"/>
              </a:endParaRPr>
            </a:p>
          </p:txBody>
        </p:sp>
        <p:pic>
          <p:nvPicPr>
            <p:cNvPr id="8" name="그림 10" descr="로고.png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78753" y="6567199"/>
              <a:ext cx="476436" cy="156876"/>
            </a:xfrm>
            <a:prstGeom prst="rect">
              <a:avLst/>
            </a:prstGeom>
          </p:spPr>
        </p:pic>
      </p:grpSp>
      <p:cxnSp>
        <p:nvCxnSpPr>
          <p:cNvPr id="9" name="직선 연결선 7"/>
          <p:cNvCxnSpPr/>
          <p:nvPr userDrawn="1"/>
        </p:nvCxnSpPr>
        <p:spPr>
          <a:xfrm>
            <a:off x="0" y="6616152"/>
            <a:ext cx="9144000" cy="158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01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Trebuchet MS" pitchFamily="34" charset="0"/>
              </a:defRPr>
            </a:lvl1pPr>
            <a:lvl2pPr>
              <a:defRPr sz="2400">
                <a:latin typeface="Trebuchet MS" pitchFamily="34" charset="0"/>
              </a:defRPr>
            </a:lvl2pPr>
            <a:lvl3pPr>
              <a:defRPr sz="2000">
                <a:latin typeface="Trebuchet MS" pitchFamily="34" charset="0"/>
              </a:defRPr>
            </a:lvl3pPr>
            <a:lvl4pPr>
              <a:defRPr sz="1800">
                <a:latin typeface="Trebuchet MS" pitchFamily="34" charset="0"/>
              </a:defRPr>
            </a:lvl4pPr>
            <a:lvl5pPr>
              <a:defRPr sz="1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88200"/>
            <a:ext cx="8229600" cy="5687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129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41294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38232"/>
            <a:ext cx="9144000" cy="519769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7" y="6420488"/>
            <a:ext cx="1100019" cy="355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10600" y="609600"/>
            <a:ext cx="23756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solidFill>
                  <a:prstClr val="white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26245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6" r:id="rId7"/>
    <p:sldLayoutId id="214748367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41294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38232"/>
            <a:ext cx="9144000" cy="519769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50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8" tIns="41025" rIns="82048" bIns="41025" rtlCol="0" anchor="ctr"/>
          <a:lstStyle/>
          <a:p>
            <a:pPr algn="ctr" defTabSz="457092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47" y="6420488"/>
            <a:ext cx="1100019" cy="355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76200"/>
            <a:ext cx="544326" cy="762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610600" y="609600"/>
            <a:ext cx="23756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solidFill>
                  <a:prstClr val="white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01237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77" r:id="rId5"/>
    <p:sldLayoutId id="21474836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1024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682" indent="-307682" algn="l" defTabSz="410243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645" indent="-256402" algn="l" defTabSz="410243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608" indent="-205122" algn="l" defTabSz="41024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851" indent="-205122" algn="l" defTabSz="410243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095" indent="-205122" algn="l" defTabSz="410243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33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581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26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068" indent="-205122" algn="l" defTabSz="41024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4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487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730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97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461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703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946" algn="l" defTabSz="41024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2.wdp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microsoft.com/office/2007/relationships/hdphoto" Target="../media/hdphoto1.wdp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Dhough@sta.samsung.com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gif"/><Relationship Id="rId11" Type="http://schemas.openxmlformats.org/officeDocument/2006/relationships/image" Target="../media/image36.jpeg"/><Relationship Id="rId5" Type="http://schemas.openxmlformats.org/officeDocument/2006/relationships/image" Target="../media/image31.jpe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121471-SAFEprint_BlueCollar43x6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3581400"/>
            <a:ext cx="4038600" cy="1905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0024" y="3895144"/>
            <a:ext cx="693783" cy="971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4088368"/>
            <a:ext cx="2097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prstClr val="white"/>
                </a:solidFill>
              </a:rPr>
              <a:t>With</a:t>
            </a:r>
            <a:r>
              <a:rPr lang="en-US" sz="3200" b="1" dirty="0">
                <a:solidFill>
                  <a:prstClr val="white"/>
                </a:solidFill>
              </a:rPr>
              <a:t> KNOX</a:t>
            </a:r>
          </a:p>
        </p:txBody>
      </p:sp>
    </p:spTree>
    <p:extLst>
      <p:ext uri="{BB962C8B-B14F-4D97-AF65-F5344CB8AC3E}">
        <p14:creationId xmlns:p14="http://schemas.microsoft.com/office/powerpoint/2010/main" val="2456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28"/>
            <a:ext cx="7010400" cy="46386"/>
          </a:xfrm>
          <a:prstGeom prst="rect">
            <a:avLst/>
          </a:prstGeom>
          <a:gradFill flip="none" rotWithShape="1">
            <a:gsLst>
              <a:gs pos="0">
                <a:srgbClr val="006699">
                  <a:shade val="30000"/>
                  <a:satMod val="115000"/>
                </a:srgbClr>
              </a:gs>
              <a:gs pos="100000">
                <a:srgbClr val="006196"/>
              </a:gs>
              <a:gs pos="88000">
                <a:srgbClr val="006699">
                  <a:shade val="67500"/>
                  <a:satMod val="115000"/>
                </a:srgbClr>
              </a:gs>
              <a:gs pos="100000">
                <a:srgbClr val="006699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9" tIns="41020" rIns="82039" bIns="41020" rtlCol="0" anchor="ctr"/>
          <a:lstStyle/>
          <a:p>
            <a:pPr algn="ctr" defTabSz="45703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91168" y="2354759"/>
            <a:ext cx="541943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03366"/>
                </a:solidFill>
              </a:rPr>
              <a:t>NOW INTRODUCING </a:t>
            </a:r>
            <a:r>
              <a:rPr lang="en-US" sz="5400" b="1" dirty="0" smtClean="0">
                <a:solidFill>
                  <a:srgbClr val="003366"/>
                </a:solidFill>
              </a:rPr>
              <a:t>KNOX</a:t>
            </a:r>
            <a:endParaRPr lang="en-US" sz="54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43"/>
          <p:cNvSpPr/>
          <p:nvPr/>
        </p:nvSpPr>
        <p:spPr>
          <a:xfrm rot="10800000">
            <a:off x="514902" y="5911303"/>
            <a:ext cx="8038745" cy="648121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48000"/>
                </a:schemeClr>
              </a:gs>
              <a:gs pos="41000">
                <a:schemeClr val="bg1">
                  <a:lumMod val="95000"/>
                  <a:alpha val="3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                     Architecture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130"/>
          <p:cNvGrpSpPr/>
          <p:nvPr/>
        </p:nvGrpSpPr>
        <p:grpSpPr>
          <a:xfrm>
            <a:off x="5133438" y="2081188"/>
            <a:ext cx="3420208" cy="612816"/>
            <a:chOff x="5169382" y="1563638"/>
            <a:chExt cx="3420208" cy="453750"/>
          </a:xfrm>
        </p:grpSpPr>
        <p:sp>
          <p:nvSpPr>
            <p:cNvPr id="4" name="양쪽 모서리가 둥근 사각형 94"/>
            <p:cNvSpPr/>
            <p:nvPr/>
          </p:nvSpPr>
          <p:spPr>
            <a:xfrm rot="16200000">
              <a:off x="5078548" y="1654472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9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9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667403"/>
              <a:ext cx="1869001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128"/>
          <p:cNvGrpSpPr/>
          <p:nvPr/>
        </p:nvGrpSpPr>
        <p:grpSpPr>
          <a:xfrm>
            <a:off x="5130996" y="3980087"/>
            <a:ext cx="3422650" cy="612816"/>
            <a:chOff x="5166940" y="3046678"/>
            <a:chExt cx="3422650" cy="453750"/>
          </a:xfrm>
        </p:grpSpPr>
        <p:sp>
          <p:nvSpPr>
            <p:cNvPr id="10" name="양쪽 모서리가 둥근 사각형 100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1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13" name="모서리가 둥근 직사각형 10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4" name="타원 103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34981" y="3134964"/>
              <a:ext cx="2646670" cy="28979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err="1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TrustZone</a:t>
              </a:r>
              <a:r>
                <a:rPr lang="en-US" altLang="ko-KR" sz="14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-based Integrity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Measurement Architecture(TIMA)</a:t>
              </a:r>
            </a:p>
          </p:txBody>
        </p:sp>
      </p:grpSp>
      <p:grpSp>
        <p:nvGrpSpPr>
          <p:cNvPr id="15" name="그룹 127"/>
          <p:cNvGrpSpPr/>
          <p:nvPr/>
        </p:nvGrpSpPr>
        <p:grpSpPr>
          <a:xfrm>
            <a:off x="5130996" y="4608477"/>
            <a:ext cx="3422650" cy="612816"/>
            <a:chOff x="5166940" y="3553731"/>
            <a:chExt cx="3422650" cy="453750"/>
          </a:xfrm>
        </p:grpSpPr>
        <p:sp>
          <p:nvSpPr>
            <p:cNvPr id="16" name="양쪽 모서리가 둥근 사각형 10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7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19" name="모서리가 둥근 직사각형 107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20" name="타원 108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856605" y="3657496"/>
              <a:ext cx="2387372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21" name="그룹 129"/>
          <p:cNvGrpSpPr/>
          <p:nvPr/>
        </p:nvGrpSpPr>
        <p:grpSpPr>
          <a:xfrm>
            <a:off x="5130999" y="2718918"/>
            <a:ext cx="3422649" cy="1246140"/>
            <a:chOff x="5166941" y="2070691"/>
            <a:chExt cx="3422649" cy="922684"/>
          </a:xfrm>
        </p:grpSpPr>
        <p:sp>
          <p:nvSpPr>
            <p:cNvPr id="22" name="양쪽 모서리가 둥근 사각형 99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rgbClr val="06367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23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26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118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119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117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22998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srgbClr val="063670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30" name="그룹 80"/>
          <p:cNvGrpSpPr/>
          <p:nvPr/>
        </p:nvGrpSpPr>
        <p:grpSpPr>
          <a:xfrm>
            <a:off x="291070" y="1292573"/>
            <a:ext cx="3635386" cy="4539613"/>
            <a:chOff x="327014" y="1054300"/>
            <a:chExt cx="3635386" cy="3598538"/>
          </a:xfrm>
        </p:grpSpPr>
        <p:sp>
          <p:nvSpPr>
            <p:cNvPr id="31" name="Text Box 206"/>
            <p:cNvSpPr txBox="1">
              <a:spLocks noChangeArrowheads="1"/>
            </p:cNvSpPr>
            <p:nvPr/>
          </p:nvSpPr>
          <p:spPr bwMode="auto">
            <a:xfrm>
              <a:off x="327014" y="1054300"/>
              <a:ext cx="1667123" cy="30777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2000" b="1" dirty="0" smtClean="0">
                  <a:ln>
                    <a:prstDash val="solid"/>
                  </a:ln>
                  <a:solidFill>
                    <a:srgbClr val="002060"/>
                  </a:solidFill>
                  <a:latin typeface="Trebuchet MS" pitchFamily="34" charset="0"/>
                  <a:ea typeface="삼성고딕 M" pitchFamily="2" charset="-127"/>
                  <a:cs typeface="Arial" pitchFamily="34" charset="0"/>
                </a:rPr>
                <a:t>Android Stack</a:t>
              </a:r>
              <a:endParaRPr lang="en-US" altLang="ko-KR" sz="2800" b="1" dirty="0" smtClean="0">
                <a:ln>
                  <a:prstDash val="solid"/>
                </a:ln>
                <a:solidFill>
                  <a:srgbClr val="002060"/>
                </a:solidFill>
                <a:latin typeface="Trebuchet MS" pitchFamily="34" charset="0"/>
                <a:ea typeface="삼성고딕 M" pitchFamily="2" charset="-127"/>
                <a:cs typeface="Arial" pitchFamily="34" charset="0"/>
              </a:endParaRPr>
            </a:p>
          </p:txBody>
        </p:sp>
        <p:grpSp>
          <p:nvGrpSpPr>
            <p:cNvPr id="32" name="그룹 15"/>
            <p:cNvGrpSpPr/>
            <p:nvPr/>
          </p:nvGrpSpPr>
          <p:grpSpPr>
            <a:xfrm>
              <a:off x="2036830" y="1172188"/>
              <a:ext cx="1923188" cy="390778"/>
              <a:chOff x="2036830" y="1172188"/>
              <a:chExt cx="706666" cy="390778"/>
            </a:xfrm>
          </p:grpSpPr>
          <p:sp>
            <p:nvSpPr>
              <p:cNvPr id="70" name="직사각형 9"/>
              <p:cNvSpPr/>
              <p:nvPr/>
            </p:nvSpPr>
            <p:spPr>
              <a:xfrm>
                <a:off x="2036830" y="1172188"/>
                <a:ext cx="706666" cy="7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100" dirty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71" name="직사각형 10"/>
              <p:cNvSpPr/>
              <p:nvPr/>
            </p:nvSpPr>
            <p:spPr>
              <a:xfrm rot="16200000">
                <a:off x="2550268" y="1369738"/>
                <a:ext cx="360000" cy="2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100" dirty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33" name="그룹 143"/>
            <p:cNvGrpSpPr/>
            <p:nvPr/>
          </p:nvGrpSpPr>
          <p:grpSpPr>
            <a:xfrm>
              <a:off x="539750" y="1600101"/>
              <a:ext cx="3422650" cy="485778"/>
              <a:chOff x="539750" y="1616115"/>
              <a:chExt cx="3422650" cy="453750"/>
            </a:xfrm>
          </p:grpSpPr>
          <p:sp>
            <p:nvSpPr>
              <p:cNvPr id="65" name="양쪽 모서리가 둥근 사각형 26"/>
              <p:cNvSpPr/>
              <p:nvPr/>
            </p:nvSpPr>
            <p:spPr>
              <a:xfrm rot="16200000">
                <a:off x="448916" y="1706949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66" name="그룹 108"/>
              <p:cNvGrpSpPr/>
              <p:nvPr/>
            </p:nvGrpSpPr>
            <p:grpSpPr>
              <a:xfrm>
                <a:off x="578475" y="1651735"/>
                <a:ext cx="3383925" cy="382510"/>
                <a:chOff x="2578958" y="2169210"/>
                <a:chExt cx="983906" cy="465132"/>
              </a:xfrm>
            </p:grpSpPr>
            <p:sp>
              <p:nvSpPr>
                <p:cNvPr id="68" name="모서리가 둥근 직사각형 24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9" name="타원 25"/>
                <p:cNvSpPr/>
                <p:nvPr/>
              </p:nvSpPr>
              <p:spPr>
                <a:xfrm>
                  <a:off x="2631831" y="2211708"/>
                  <a:ext cx="878160" cy="3732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777449" y="1719880"/>
                <a:ext cx="1040149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Application</a:t>
                </a:r>
              </a:p>
            </p:txBody>
          </p:sp>
        </p:grpSp>
        <p:grpSp>
          <p:nvGrpSpPr>
            <p:cNvPr id="34" name="그룹 140"/>
            <p:cNvGrpSpPr/>
            <p:nvPr/>
          </p:nvGrpSpPr>
          <p:grpSpPr>
            <a:xfrm>
              <a:off x="539750" y="3134597"/>
              <a:ext cx="3422650" cy="485778"/>
              <a:chOff x="539750" y="3099155"/>
              <a:chExt cx="3422650" cy="453750"/>
            </a:xfrm>
          </p:grpSpPr>
          <p:sp>
            <p:nvSpPr>
              <p:cNvPr id="60" name="양쪽 모서리가 둥근 사각형 67"/>
              <p:cNvSpPr/>
              <p:nvPr/>
            </p:nvSpPr>
            <p:spPr>
              <a:xfrm rot="16200000">
                <a:off x="448916" y="3189989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61" name="그룹 108"/>
              <p:cNvGrpSpPr/>
              <p:nvPr/>
            </p:nvGrpSpPr>
            <p:grpSpPr>
              <a:xfrm>
                <a:off x="578475" y="3134775"/>
                <a:ext cx="3383925" cy="382511"/>
                <a:chOff x="2578958" y="2169210"/>
                <a:chExt cx="983906" cy="465132"/>
              </a:xfrm>
            </p:grpSpPr>
            <p:sp>
              <p:nvSpPr>
                <p:cNvPr id="63" name="모서리가 둥근 직사각형 69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64" name="타원 70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1746992" y="3202920"/>
                <a:ext cx="113913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Linux Kernel</a:t>
                </a:r>
              </a:p>
            </p:txBody>
          </p:sp>
        </p:grpSp>
        <p:grpSp>
          <p:nvGrpSpPr>
            <p:cNvPr id="35" name="그룹 141"/>
            <p:cNvGrpSpPr/>
            <p:nvPr/>
          </p:nvGrpSpPr>
          <p:grpSpPr>
            <a:xfrm>
              <a:off x="539750" y="3651101"/>
              <a:ext cx="3422650" cy="485778"/>
              <a:chOff x="539750" y="3606208"/>
              <a:chExt cx="3422650" cy="453750"/>
            </a:xfrm>
          </p:grpSpPr>
          <p:sp>
            <p:nvSpPr>
              <p:cNvPr id="55" name="양쪽 모서리가 둥근 사각형 73"/>
              <p:cNvSpPr/>
              <p:nvPr/>
            </p:nvSpPr>
            <p:spPr>
              <a:xfrm rot="16200000">
                <a:off x="448916" y="3697042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56" name="그룹 108"/>
              <p:cNvGrpSpPr/>
              <p:nvPr/>
            </p:nvGrpSpPr>
            <p:grpSpPr>
              <a:xfrm>
                <a:off x="578475" y="3641828"/>
                <a:ext cx="3383925" cy="382511"/>
                <a:chOff x="2578958" y="2169210"/>
                <a:chExt cx="983906" cy="465132"/>
              </a:xfrm>
            </p:grpSpPr>
            <p:sp>
              <p:nvSpPr>
                <p:cNvPr id="58" name="모서리가 둥근 직사각형 75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9" name="타원 76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758278" y="3709973"/>
                <a:ext cx="1095452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Secure Boot</a:t>
                </a:r>
              </a:p>
            </p:txBody>
          </p:sp>
        </p:grpSp>
        <p:grpSp>
          <p:nvGrpSpPr>
            <p:cNvPr id="36" name="그룹 142"/>
            <p:cNvGrpSpPr/>
            <p:nvPr/>
          </p:nvGrpSpPr>
          <p:grpSpPr>
            <a:xfrm>
              <a:off x="539751" y="2116332"/>
              <a:ext cx="3422649" cy="987812"/>
              <a:chOff x="539751" y="2123168"/>
              <a:chExt cx="3422649" cy="922684"/>
            </a:xfrm>
          </p:grpSpPr>
          <p:sp>
            <p:nvSpPr>
              <p:cNvPr id="46" name="양쪽 모서리가 둥근 사각형 57"/>
              <p:cNvSpPr/>
              <p:nvPr/>
            </p:nvSpPr>
            <p:spPr>
              <a:xfrm rot="16200000">
                <a:off x="214450" y="2448469"/>
                <a:ext cx="922684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47" name="그룹 93"/>
              <p:cNvGrpSpPr/>
              <p:nvPr/>
            </p:nvGrpSpPr>
            <p:grpSpPr>
              <a:xfrm>
                <a:off x="578475" y="2164041"/>
                <a:ext cx="3383925" cy="840937"/>
                <a:chOff x="578475" y="2236049"/>
                <a:chExt cx="3383925" cy="840937"/>
              </a:xfrm>
            </p:grpSpPr>
            <p:grpSp>
              <p:nvGrpSpPr>
                <p:cNvPr id="50" name="그룹 91"/>
                <p:cNvGrpSpPr/>
                <p:nvPr/>
              </p:nvGrpSpPr>
              <p:grpSpPr>
                <a:xfrm>
                  <a:off x="578475" y="2236049"/>
                  <a:ext cx="3383925" cy="840937"/>
                  <a:chOff x="578474" y="2236049"/>
                  <a:chExt cx="3604905" cy="840937"/>
                </a:xfrm>
              </p:grpSpPr>
              <p:sp>
                <p:nvSpPr>
                  <p:cNvPr id="52" name="모서리가 둥근 직사각형 59"/>
                  <p:cNvSpPr/>
                  <p:nvPr/>
                </p:nvSpPr>
                <p:spPr bwMode="auto">
                  <a:xfrm>
                    <a:off x="578474" y="2236049"/>
                    <a:ext cx="3604905" cy="840937"/>
                  </a:xfrm>
                  <a:prstGeom prst="roundRect">
                    <a:avLst>
                      <a:gd name="adj" fmla="val 2183"/>
                    </a:avLst>
                  </a:prstGeom>
                  <a:gradFill flip="none" rotWithShape="1">
                    <a:gsLst>
                      <a:gs pos="0">
                        <a:srgbClr val="0041AB"/>
                      </a:gs>
                      <a:gs pos="65000">
                        <a:srgbClr val="006FC0"/>
                      </a:gs>
                      <a:gs pos="15000">
                        <a:srgbClr val="006FC0"/>
                      </a:gs>
                      <a:gs pos="100000">
                        <a:srgbClr val="0041AB"/>
                      </a:gs>
                    </a:gsLst>
                    <a:lin ang="13500000" scaled="1"/>
                    <a:tileRect/>
                  </a:gra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/>
                    <a:endParaRPr lang="ko-KR" altLang="en-US" sz="1900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  <a:cs typeface="Arial" pitchFamily="34" charset="0"/>
                    </a:endParaRPr>
                  </a:p>
                </p:txBody>
              </p:sp>
              <p:sp>
                <p:nvSpPr>
                  <p:cNvPr id="53" name="타원 60"/>
                  <p:cNvSpPr/>
                  <p:nvPr/>
                </p:nvSpPr>
                <p:spPr>
                  <a:xfrm>
                    <a:off x="772194" y="2688496"/>
                    <a:ext cx="3217465" cy="33734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alpha val="35000"/>
                        </a:schemeClr>
                      </a:gs>
                      <a:gs pos="35000">
                        <a:schemeClr val="bg1">
                          <a:alpha val="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54" name="타원 93"/>
                  <p:cNvSpPr/>
                  <p:nvPr/>
                </p:nvSpPr>
                <p:spPr>
                  <a:xfrm>
                    <a:off x="772194" y="2318381"/>
                    <a:ext cx="3217465" cy="33734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alpha val="35000"/>
                        </a:schemeClr>
                      </a:gs>
                      <a:gs pos="35000">
                        <a:schemeClr val="bg1">
                          <a:alpha val="6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62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bg1"/>
                      </a:solidFill>
                      <a:latin typeface="Trebuchet MS" pitchFamily="34" charset="0"/>
                      <a:ea typeface="굴림" pitchFamily="50" charset="-127"/>
                    </a:endParaRPr>
                  </a:p>
                </p:txBody>
              </p:sp>
            </p:grpSp>
            <p:cxnSp>
              <p:nvCxnSpPr>
                <p:cNvPr id="51" name="직선 연결선 92"/>
                <p:cNvCxnSpPr/>
                <p:nvPr/>
              </p:nvCxnSpPr>
              <p:spPr>
                <a:xfrm>
                  <a:off x="683568" y="2656517"/>
                  <a:ext cx="3149601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1421968" y="2280290"/>
                <a:ext cx="179546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Android Framework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780463" y="2669520"/>
                <a:ext cx="1008890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Android OS</a:t>
                </a:r>
              </a:p>
            </p:txBody>
          </p:sp>
        </p:grpSp>
        <p:grpSp>
          <p:nvGrpSpPr>
            <p:cNvPr id="37" name="그룹 131"/>
            <p:cNvGrpSpPr/>
            <p:nvPr/>
          </p:nvGrpSpPr>
          <p:grpSpPr>
            <a:xfrm>
              <a:off x="539750" y="4167060"/>
              <a:ext cx="3422650" cy="485778"/>
              <a:chOff x="539750" y="4113262"/>
              <a:chExt cx="3422650" cy="453750"/>
            </a:xfrm>
          </p:grpSpPr>
          <p:sp>
            <p:nvSpPr>
              <p:cNvPr id="38" name="양쪽 모서리가 둥근 사각형 79"/>
              <p:cNvSpPr/>
              <p:nvPr/>
            </p:nvSpPr>
            <p:spPr>
              <a:xfrm rot="16200000">
                <a:off x="448916" y="4204096"/>
                <a:ext cx="453750" cy="272082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36000" rIns="0" bIns="0" anchor="ctr" anchorCtr="0"/>
              <a:lstStyle/>
              <a:p>
                <a:pPr algn="ctr">
                  <a:lnSpc>
                    <a:spcPct val="80000"/>
                  </a:lnSpc>
                  <a:defRPr/>
                </a:pPr>
                <a:endParaRPr lang="ko-KR" altLang="en-US" sz="1200" dirty="0" smtClean="0">
                  <a:solidFill>
                    <a:schemeClr val="bg1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endParaRPr>
              </a:p>
            </p:txBody>
          </p:sp>
          <p:grpSp>
            <p:nvGrpSpPr>
              <p:cNvPr id="39" name="그룹 108"/>
              <p:cNvGrpSpPr/>
              <p:nvPr/>
            </p:nvGrpSpPr>
            <p:grpSpPr>
              <a:xfrm>
                <a:off x="578475" y="4148882"/>
                <a:ext cx="3383925" cy="382511"/>
                <a:chOff x="2578958" y="2169210"/>
                <a:chExt cx="983906" cy="465132"/>
              </a:xfrm>
            </p:grpSpPr>
            <p:sp>
              <p:nvSpPr>
                <p:cNvPr id="44" name="모서리가 둥근 직사각형 81"/>
                <p:cNvSpPr/>
                <p:nvPr/>
              </p:nvSpPr>
              <p:spPr bwMode="auto">
                <a:xfrm>
                  <a:off x="2578958" y="2169210"/>
                  <a:ext cx="983906" cy="465132"/>
                </a:xfrm>
                <a:prstGeom prst="roundRect">
                  <a:avLst>
                    <a:gd name="adj" fmla="val 5958"/>
                  </a:avLst>
                </a:prstGeom>
                <a:gradFill flip="none" rotWithShape="1">
                  <a:gsLst>
                    <a:gs pos="0">
                      <a:srgbClr val="0041AB"/>
                    </a:gs>
                    <a:gs pos="65000">
                      <a:srgbClr val="006FC0"/>
                    </a:gs>
                    <a:gs pos="15000">
                      <a:srgbClr val="006FC0"/>
                    </a:gs>
                    <a:gs pos="100000">
                      <a:srgbClr val="0041AB"/>
                    </a:gs>
                  </a:gsLst>
                  <a:lin ang="13500000" scaled="1"/>
                  <a:tileRect/>
                </a:gra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/>
                  <a:endParaRPr lang="ko-KR" altLang="en-US" sz="1900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5" name="타원 82"/>
                <p:cNvSpPr/>
                <p:nvPr/>
              </p:nvSpPr>
              <p:spPr>
                <a:xfrm>
                  <a:off x="2631831" y="2211710"/>
                  <a:ext cx="878160" cy="373266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alpha val="35000"/>
                      </a:schemeClr>
                    </a:gs>
                    <a:gs pos="3500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1333854" y="4217027"/>
                <a:ext cx="888264" cy="229987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>
                  <a:defRPr/>
                </a:pPr>
                <a:r>
                  <a:rPr lang="en-US" altLang="ko-KR" sz="160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rPr>
                  <a:t>Hardware</a:t>
                </a:r>
              </a:p>
            </p:txBody>
          </p:sp>
          <p:grpSp>
            <p:nvGrpSpPr>
              <p:cNvPr id="41" name="그룹 125"/>
              <p:cNvGrpSpPr/>
              <p:nvPr/>
            </p:nvGrpSpPr>
            <p:grpSpPr>
              <a:xfrm>
                <a:off x="2398987" y="4203626"/>
                <a:ext cx="1087164" cy="282649"/>
                <a:chOff x="2398987" y="4203626"/>
                <a:chExt cx="1087164" cy="282649"/>
              </a:xfrm>
            </p:grpSpPr>
            <p:sp>
              <p:nvSpPr>
                <p:cNvPr id="42" name="모서리가 둥근 직사각형 123"/>
                <p:cNvSpPr/>
                <p:nvPr/>
              </p:nvSpPr>
              <p:spPr bwMode="auto">
                <a:xfrm>
                  <a:off x="2398987" y="4203626"/>
                  <a:ext cx="1087164" cy="282649"/>
                </a:xfrm>
                <a:prstGeom prst="roundRect">
                  <a:avLst>
                    <a:gd name="adj" fmla="val 15035"/>
                  </a:avLst>
                </a:prstGeom>
                <a:solidFill>
                  <a:srgbClr val="00B050">
                    <a:alpha val="75000"/>
                  </a:srgb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36000" rIns="0" bIns="0" anchor="ctr" anchorCtr="0"/>
                <a:lstStyle/>
                <a:p>
                  <a:pPr algn="ctr">
                    <a:lnSpc>
                      <a:spcPct val="80000"/>
                    </a:lnSpc>
                    <a:defRPr/>
                  </a:pPr>
                  <a:endParaRPr lang="en-US" altLang="ko-KR" sz="1200" dirty="0" smtClean="0">
                    <a:solidFill>
                      <a:schemeClr val="bg1"/>
                    </a:solidFill>
                    <a:latin typeface="Trebuchet MS" pitchFamily="34" charset="0"/>
                    <a:ea typeface="굴림" pitchFamily="50" charset="-127"/>
                    <a:cs typeface="Calibri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497132" y="4221840"/>
                  <a:ext cx="899886" cy="229987"/>
                </a:xfrm>
                <a:prstGeom prst="rect">
                  <a:avLst/>
                </a:prstGeom>
                <a:noFill/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0"/>
                    </a:lightRig>
                  </a:scene3d>
                  <a:sp3d contourW="25400" prstMaterial="softEdge">
                    <a:bevelT w="1270" h="25400"/>
                    <a:contourClr>
                      <a:schemeClr val="bg1"/>
                    </a:contourClr>
                  </a:sp3d>
                </a:bodyPr>
                <a:lstStyle/>
                <a:p>
                  <a:pPr>
                    <a:defRPr/>
                  </a:pPr>
                  <a:r>
                    <a:rPr lang="en-US" altLang="ko-KR" sz="1600" dirty="0" err="1" smtClean="0">
                      <a:ln>
                        <a:prstDash val="solid"/>
                      </a:ln>
                      <a:solidFill>
                        <a:srgbClr val="002060"/>
                      </a:solidFill>
                      <a:latin typeface="Trebuchet MS" pitchFamily="34" charset="0"/>
                      <a:ea typeface="-2002" pitchFamily="18" charset="-127"/>
                      <a:cs typeface="Arial" pitchFamily="34" charset="0"/>
                    </a:rPr>
                    <a:t>TrustZone</a:t>
                  </a:r>
                  <a:endParaRPr lang="en-US" altLang="ko-KR" sz="1600" dirty="0" smtClean="0">
                    <a:ln>
                      <a:prstDash val="solid"/>
                    </a:ln>
                    <a:solidFill>
                      <a:srgbClr val="002060"/>
                    </a:solidFill>
                    <a:latin typeface="Trebuchet MS" pitchFamily="34" charset="0"/>
                    <a:ea typeface="-2002" pitchFamily="18" charset="-127"/>
                    <a:cs typeface="Arial" pitchFamily="34" charset="0"/>
                  </a:endParaRPr>
                </a:p>
              </p:txBody>
            </p:sp>
          </p:grpSp>
        </p:grpSp>
      </p:grpSp>
      <p:cxnSp>
        <p:nvCxnSpPr>
          <p:cNvPr id="72" name="직선 연결선 148"/>
          <p:cNvCxnSpPr/>
          <p:nvPr/>
        </p:nvCxnSpPr>
        <p:spPr>
          <a:xfrm>
            <a:off x="3979424" y="2323188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211168" y="4929580"/>
            <a:ext cx="798195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en-US" altLang="ko-KR" sz="1600" b="1" dirty="0" smtClean="0">
                <a:ln>
                  <a:prstDash val="solid"/>
                </a:ln>
                <a:solidFill>
                  <a:srgbClr val="094DA2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Protects</a:t>
            </a:r>
          </a:p>
        </p:txBody>
      </p:sp>
      <p:cxnSp>
        <p:nvCxnSpPr>
          <p:cNvPr id="74" name="직선 연결선 151"/>
          <p:cNvCxnSpPr/>
          <p:nvPr/>
        </p:nvCxnSpPr>
        <p:spPr>
          <a:xfrm>
            <a:off x="3979424" y="3042134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152"/>
          <p:cNvCxnSpPr/>
          <p:nvPr/>
        </p:nvCxnSpPr>
        <p:spPr>
          <a:xfrm>
            <a:off x="3979424" y="4219019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153"/>
          <p:cNvCxnSpPr/>
          <p:nvPr/>
        </p:nvCxnSpPr>
        <p:spPr>
          <a:xfrm>
            <a:off x="3979424" y="4856867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84"/>
          <p:cNvCxnSpPr/>
          <p:nvPr/>
        </p:nvCxnSpPr>
        <p:spPr>
          <a:xfrm>
            <a:off x="3979424" y="3440586"/>
            <a:ext cx="11205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D:\_SHARED\[MWC]\samsungKNOXlogo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514" y="336212"/>
            <a:ext cx="2427337" cy="4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1587147" y="5977763"/>
            <a:ext cx="590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hangingPunct="0"/>
            <a:r>
              <a:rPr lang="en-US" altLang="ko-KR" sz="2400" b="1" dirty="0">
                <a:solidFill>
                  <a:srgbClr val="0070C0"/>
                </a:solidFill>
                <a:cs typeface="Arial" pitchFamily="34" charset="0"/>
              </a:rPr>
              <a:t>Security Hardening, Control &amp; Manageability</a:t>
            </a:r>
          </a:p>
        </p:txBody>
      </p:sp>
    </p:spTree>
    <p:extLst>
      <p:ext uri="{BB962C8B-B14F-4D97-AF65-F5344CB8AC3E}">
        <p14:creationId xmlns:p14="http://schemas.microsoft.com/office/powerpoint/2010/main" val="3115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SAFE </a:t>
            </a:r>
            <a:r>
              <a:rPr lang="en-US" sz="2800" b="1" i="1" dirty="0">
                <a:solidFill>
                  <a:prstClr val="white"/>
                </a:solidFill>
              </a:rPr>
              <a:t>with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</a:rPr>
              <a:t>KNOX:  What is New, Better …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defTabSz="457092"/>
              <a:t>12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3400" y="1676400"/>
            <a:ext cx="8560712" cy="2021875"/>
            <a:chOff x="533400" y="1676400"/>
            <a:chExt cx="8560712" cy="2021875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633175" y="3639255"/>
              <a:ext cx="8295381" cy="5902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533400" y="1676400"/>
              <a:ext cx="8560712" cy="1998945"/>
              <a:chOff x="533400" y="1676400"/>
              <a:chExt cx="8560712" cy="19989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1793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914400" y="1676400"/>
                <a:ext cx="4724400" cy="199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>
                    <a:solidFill>
                      <a:prstClr val="black"/>
                    </a:solidFill>
                  </a:rPr>
                  <a:t>Microsoft EAS Policies and Features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Fortified 256-bit AES On-Device Encryption (ODE)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Enterprise-Specific SDK </a:t>
                </a:r>
                <a:r>
                  <a:rPr lang="en-US" sz="1400" dirty="0">
                    <a:solidFill>
                      <a:prstClr val="black"/>
                    </a:solidFill>
                  </a:rPr>
                  <a:t>(Software Development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Kit)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Advanced VPN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MDM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168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549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930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3311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1793275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2174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740076" y="3241075"/>
                <a:ext cx="135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Containers and More IT Policies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740076" y="2933298"/>
                <a:ext cx="9598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Per App VPN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40077" y="2598465"/>
                <a:ext cx="1188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Additional APIs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8863" y="3302151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957495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587480"/>
                <a:ext cx="283580" cy="28358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33400" y="2479075"/>
                <a:ext cx="648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SAFE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" y="3563010"/>
            <a:ext cx="8215745" cy="1248755"/>
            <a:chOff x="533400" y="3563010"/>
            <a:chExt cx="8215745" cy="124875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94" y="3692763"/>
              <a:ext cx="310312" cy="3103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005" y="4073763"/>
              <a:ext cx="310312" cy="3103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454763"/>
              <a:ext cx="310312" cy="310312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V="1">
              <a:off x="633175" y="4782255"/>
              <a:ext cx="8115970" cy="2951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33400" y="4003075"/>
              <a:ext cx="719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BYOD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14400" y="3563010"/>
              <a:ext cx="4724400" cy="123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Application Container</a:t>
              </a:r>
              <a:endParaRPr lang="en-US" sz="1400" dirty="0">
                <a:solidFill>
                  <a:prstClr val="black"/>
                </a:solidFill>
              </a:endParaRP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Single Sign On (SSO)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ActiveDirectory Based </a:t>
              </a:r>
              <a:r>
                <a:rPr lang="en-US" sz="1400" dirty="0" smtClean="0">
                  <a:solidFill>
                    <a:prstClr val="black"/>
                  </a:solidFill>
                </a:rPr>
                <a:t>Management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914400"/>
            <a:ext cx="8438629" cy="5374675"/>
            <a:chOff x="533400" y="914400"/>
            <a:chExt cx="8438629" cy="5374675"/>
          </a:xfrm>
        </p:grpSpPr>
        <p:grpSp>
          <p:nvGrpSpPr>
            <p:cNvPr id="72" name="Group 71"/>
            <p:cNvGrpSpPr/>
            <p:nvPr/>
          </p:nvGrpSpPr>
          <p:grpSpPr>
            <a:xfrm>
              <a:off x="533400" y="914400"/>
              <a:ext cx="8438629" cy="5374675"/>
              <a:chOff x="533400" y="914400"/>
              <a:chExt cx="8438629" cy="537467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820717" y="914400"/>
                <a:ext cx="8086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</a:rPr>
                  <a:t>Today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37339" y="914400"/>
                <a:ext cx="1229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with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KNOX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781800" y="1336075"/>
                <a:ext cx="6622" cy="49530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9216" y="1394524"/>
                <a:ext cx="310312" cy="3103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21204" y="1323836"/>
                <a:ext cx="12508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Even More Suited for BYOD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517" y="1412275"/>
                <a:ext cx="283580" cy="2835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33400" y="1394524"/>
                <a:ext cx="980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DEVICES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33175" y="1717076"/>
                <a:ext cx="8295381" cy="4678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914400" y="1295400"/>
                <a:ext cx="4724400" cy="425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Highly-Desirable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Devices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5481599" y="963168"/>
              <a:ext cx="309601" cy="40843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6929399" y="963168"/>
              <a:ext cx="309601" cy="40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84611"/>
            <a:ext cx="1752600" cy="1963789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5562600" cy="51054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altLang="zh-CN" b="1" dirty="0" smtClean="0">
                <a:solidFill>
                  <a:schemeClr val="tx1"/>
                </a:solidFill>
              </a:rPr>
              <a:t>KNOX Container </a:t>
            </a:r>
          </a:p>
          <a:p>
            <a:pPr lvl="2"/>
            <a:r>
              <a:rPr lang="en-US" altLang="zh-CN" i="0" dirty="0" smtClean="0"/>
              <a:t>The </a:t>
            </a:r>
            <a:r>
              <a:rPr lang="en-US" altLang="zh-CN" i="0" dirty="0"/>
              <a:t>KNOX Application Container is a virtual Android environment within the mobile device, complete with its own home screen, launcher, applications, and </a:t>
            </a:r>
            <a:r>
              <a:rPr lang="en-US" altLang="zh-CN" i="0" dirty="0" smtClean="0"/>
              <a:t>widgets</a:t>
            </a:r>
          </a:p>
          <a:p>
            <a:pPr lvl="2"/>
            <a:r>
              <a:rPr lang="en-US" altLang="zh-CN" i="0" dirty="0" smtClean="0"/>
              <a:t>Enterprise </a:t>
            </a:r>
            <a:r>
              <a:rPr lang="en-US" altLang="zh-CN" i="0" dirty="0"/>
              <a:t>IT administrators </a:t>
            </a:r>
            <a:r>
              <a:rPr lang="en-US" altLang="zh-CN" i="0" dirty="0" smtClean="0"/>
              <a:t>can now isolate </a:t>
            </a:r>
            <a:r>
              <a:rPr lang="en-US" altLang="zh-CN" i="0" dirty="0"/>
              <a:t>enterprise applications and data in a secure encrypted </a:t>
            </a:r>
            <a:r>
              <a:rPr lang="en-US" altLang="zh-CN" i="0" dirty="0" smtClean="0"/>
              <a:t>environment</a:t>
            </a:r>
          </a:p>
          <a:p>
            <a:pPr lvl="1">
              <a:buClr>
                <a:srgbClr val="4F81BD"/>
              </a:buClr>
            </a:pPr>
            <a:endParaRPr lang="en-US" altLang="zh-CN" sz="7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b="1" dirty="0" smtClean="0">
                <a:solidFill>
                  <a:schemeClr val="tx1"/>
                </a:solidFill>
              </a:rPr>
              <a:t>On-Device </a:t>
            </a:r>
            <a:r>
              <a:rPr lang="en-US" altLang="zh-CN" b="1" dirty="0">
                <a:solidFill>
                  <a:schemeClr val="tx1"/>
                </a:solidFill>
              </a:rPr>
              <a:t>Encryption (ODE)</a:t>
            </a:r>
          </a:p>
          <a:p>
            <a:pPr lvl="2"/>
            <a:r>
              <a:rPr lang="en-US" altLang="zh-CN" i="0" dirty="0"/>
              <a:t>Allows users and enterprise IT administrators to encrypt ALL data on the device and SD </a:t>
            </a:r>
            <a:r>
              <a:rPr lang="en-US" altLang="zh-CN" i="0" dirty="0" smtClean="0"/>
              <a:t>card</a:t>
            </a:r>
            <a:endParaRPr lang="en-US" altLang="zh-CN" i="0" dirty="0"/>
          </a:p>
          <a:p>
            <a:pPr lvl="2"/>
            <a:r>
              <a:rPr lang="en-US" altLang="zh-CN" i="0" dirty="0"/>
              <a:t>All data in the KNOX Container is encrypted by default</a:t>
            </a:r>
          </a:p>
          <a:p>
            <a:pPr lvl="2"/>
            <a:r>
              <a:rPr lang="en-US" altLang="zh-CN" i="0" dirty="0"/>
              <a:t>KNOX uses a 256-bit </a:t>
            </a:r>
            <a:r>
              <a:rPr lang="en-US" i="0" dirty="0"/>
              <a:t>AES cipher algorithm to encrypt data satisfying the FIPS 140-2 Data-At-Rest </a:t>
            </a:r>
            <a:r>
              <a:rPr lang="en-US" i="0" dirty="0" smtClean="0"/>
              <a:t>requirements</a:t>
            </a:r>
          </a:p>
          <a:p>
            <a:pPr marL="622300" lvl="2" indent="0">
              <a:buClr>
                <a:srgbClr val="C0504D"/>
              </a:buClr>
              <a:buNone/>
            </a:pPr>
            <a:endParaRPr lang="en-US" sz="600" i="0" dirty="0" smtClean="0"/>
          </a:p>
          <a:p>
            <a:pPr lvl="1">
              <a:buFont typeface="Wingdings" pitchFamily="2" charset="2"/>
              <a:buChar char="§"/>
            </a:pPr>
            <a:r>
              <a:rPr lang="en-US" altLang="zh-CN" b="1" dirty="0">
                <a:solidFill>
                  <a:schemeClr val="tx1"/>
                </a:solidFill>
              </a:rPr>
              <a:t>Enhanced VPN Capabilities</a:t>
            </a:r>
          </a:p>
          <a:p>
            <a:pPr lvl="2"/>
            <a:r>
              <a:rPr lang="en-US" altLang="zh-CN" i="0" dirty="0"/>
              <a:t>Per-app VPN: IT admins can force all data traffic for an individual application through a VPN connection</a:t>
            </a:r>
          </a:p>
          <a:p>
            <a:pPr lvl="2"/>
            <a:r>
              <a:rPr lang="en-US" altLang="zh-CN" i="0" dirty="0"/>
              <a:t>FIPS 140-2 certified with NSA Suite B Algorithms, RSA Token and CAC (Common Access Card) support</a:t>
            </a:r>
          </a:p>
          <a:p>
            <a:pPr lvl="2"/>
            <a:r>
              <a:rPr lang="en-US" altLang="zh-CN" i="0" dirty="0"/>
              <a:t>Existing Best-In-Class SSL and </a:t>
            </a:r>
            <a:r>
              <a:rPr lang="en-US" altLang="zh-CN" i="0" dirty="0" smtClean="0"/>
              <a:t>IPsec </a:t>
            </a:r>
            <a:r>
              <a:rPr lang="en-US" altLang="zh-CN" i="0" dirty="0"/>
              <a:t>based VPN </a:t>
            </a:r>
            <a:r>
              <a:rPr lang="en-US" altLang="zh-CN" i="0" dirty="0" smtClean="0"/>
              <a:t>support</a:t>
            </a:r>
            <a:endParaRPr lang="en-US" altLang="zh-CN" i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52600"/>
            <a:ext cx="1637027" cy="163538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89211"/>
            <a:ext cx="1582626" cy="201310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Enhanced Application Security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543"/>
          <a:stretch/>
        </p:blipFill>
        <p:spPr>
          <a:xfrm>
            <a:off x="304800" y="152399"/>
            <a:ext cx="897086" cy="1139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Rounded Rectangle 15"/>
          <p:cNvSpPr/>
          <p:nvPr/>
        </p:nvSpPr>
        <p:spPr>
          <a:xfrm>
            <a:off x="772194" y="902645"/>
            <a:ext cx="448543" cy="3800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69" y="940290"/>
            <a:ext cx="217731" cy="304800"/>
          </a:xfrm>
          <a:prstGeom prst="rect">
            <a:avLst/>
          </a:prstGeom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13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0868" y="1092690"/>
            <a:ext cx="45433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0243">
              <a:spcBef>
                <a:spcPts val="1800"/>
              </a:spcBef>
              <a:buClr>
                <a:srgbClr val="0070C0"/>
              </a:buClr>
              <a:buSzPct val="70000"/>
            </a:pPr>
            <a:r>
              <a:rPr lang="en-US" sz="1700" b="1" i="1" dirty="0">
                <a:solidFill>
                  <a:srgbClr val="0070C0"/>
                </a:solidFill>
                <a:cs typeface="Calibri"/>
              </a:rPr>
              <a:t>The containerization capabilities of KNOX represent a key feature that is new to SAFE</a:t>
            </a:r>
          </a:p>
        </p:txBody>
      </p:sp>
    </p:spTree>
    <p:extLst>
      <p:ext uri="{BB962C8B-B14F-4D97-AF65-F5344CB8AC3E}">
        <p14:creationId xmlns:p14="http://schemas.microsoft.com/office/powerpoint/2010/main" val="41690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3999431" cy="4191000"/>
          </a:xfrm>
        </p:spPr>
        <p:txBody>
          <a:bodyPr>
            <a:normAutofit/>
          </a:bodyPr>
          <a:lstStyle/>
          <a:p>
            <a:endParaRPr lang="en-US" altLang="zh-CN" sz="10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Support for the KNOX </a:t>
            </a:r>
            <a:r>
              <a:rPr lang="en-US" altLang="zh-CN" dirty="0" smtClean="0">
                <a:solidFill>
                  <a:schemeClr val="tx1"/>
                </a:solidFill>
              </a:rPr>
              <a:t>container – Setup and management of the container is handled by the MDM provider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Support for management via </a:t>
            </a:r>
            <a:r>
              <a:rPr lang="en-US" altLang="zh-CN" dirty="0" smtClean="0">
                <a:solidFill>
                  <a:schemeClr val="tx1"/>
                </a:solidFill>
              </a:rPr>
              <a:t>ActiveDirectory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– Group Policy Plug-in from Centrify will be available to manage the device</a:t>
            </a: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VPN </a:t>
            </a:r>
            <a:r>
              <a:rPr lang="en-US" altLang="zh-CN" dirty="0">
                <a:solidFill>
                  <a:schemeClr val="tx1"/>
                </a:solidFill>
              </a:rPr>
              <a:t>and Wi-Fi </a:t>
            </a:r>
            <a:r>
              <a:rPr lang="en-US" altLang="zh-CN" dirty="0" smtClean="0">
                <a:solidFill>
                  <a:schemeClr val="tx1"/>
                </a:solidFill>
              </a:rPr>
              <a:t>Provisioning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Policies to comply with the </a:t>
            </a:r>
            <a:r>
              <a:rPr lang="en-US" altLang="zh-CN" i="1" dirty="0">
                <a:solidFill>
                  <a:schemeClr val="tx1"/>
                </a:solidFill>
              </a:rPr>
              <a:t>US DoD Mobile OS Security Requirements </a:t>
            </a:r>
            <a:r>
              <a:rPr lang="en-US" altLang="zh-CN" i="1" dirty="0" smtClean="0">
                <a:solidFill>
                  <a:schemeClr val="tx1"/>
                </a:solidFill>
              </a:rPr>
              <a:t>Guide </a:t>
            </a:r>
            <a:r>
              <a:rPr lang="en-US" altLang="zh-CN" i="1" dirty="0">
                <a:solidFill>
                  <a:schemeClr val="tx1"/>
                </a:solidFill>
              </a:rPr>
              <a:t>(MOS SRG)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04800" y="1456760"/>
            <a:ext cx="5559406" cy="29584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kumimoji="1" lang="en-US" altLang="zh-CN" sz="1700" b="1" i="1" dirty="0" smtClean="0">
                <a:solidFill>
                  <a:srgbClr val="0070C0"/>
                </a:solidFill>
                <a:latin typeface="+mn-lt"/>
              </a:rPr>
              <a:t>KNOX enhances SAFE MDM capabilities …</a:t>
            </a:r>
            <a:endParaRPr kumimoji="1" lang="zh-CN" altLang="en-US" sz="1700" b="1" i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990922" cy="4735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4568806" y="5029200"/>
            <a:ext cx="4422794" cy="1001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310915" y="152400"/>
            <a:ext cx="890187" cy="1143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Mobile Device Management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3457" y="152400"/>
            <a:ext cx="448543" cy="3800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90045"/>
            <a:ext cx="217731" cy="304800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14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906491">
            <a:off x="4145118" y="5015292"/>
            <a:ext cx="6591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Embracing Bring Your Own Device (BYOD)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4" name="Picture 10" descr="D:\_SHARED\[MWC]\S3_laye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0166" y="5268986"/>
            <a:ext cx="4036278" cy="1197365"/>
          </a:xfrm>
          <a:prstGeom prst="rect">
            <a:avLst/>
          </a:prstGeom>
          <a:ln>
            <a:noFill/>
          </a:ln>
          <a:effectLst>
            <a:outerShdw blurRad="279400" dist="38100" dir="5400000" algn="t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26"/>
          <p:cNvGrpSpPr/>
          <p:nvPr/>
        </p:nvGrpSpPr>
        <p:grpSpPr>
          <a:xfrm>
            <a:off x="511006" y="2528780"/>
            <a:ext cx="1569226" cy="2311784"/>
            <a:chOff x="391555" y="2127524"/>
            <a:chExt cx="2009832" cy="3082378"/>
          </a:xfrm>
        </p:grpSpPr>
        <p:sp>
          <p:nvSpPr>
            <p:cNvPr id="6" name="모서리가 둥근 직사각형 24"/>
            <p:cNvSpPr/>
            <p:nvPr/>
          </p:nvSpPr>
          <p:spPr>
            <a:xfrm>
              <a:off x="391555" y="2127524"/>
              <a:ext cx="2009832" cy="3082378"/>
            </a:xfrm>
            <a:prstGeom prst="round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87000">
                  <a:schemeClr val="bg1">
                    <a:alpha val="3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9050">
              <a:solidFill>
                <a:srgbClr val="00B050"/>
              </a:solidFill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  <p:grpSp>
          <p:nvGrpSpPr>
            <p:cNvPr id="7" name="그룹 21"/>
            <p:cNvGrpSpPr/>
            <p:nvPr/>
          </p:nvGrpSpPr>
          <p:grpSpPr>
            <a:xfrm>
              <a:off x="528664" y="2392774"/>
              <a:ext cx="1636280" cy="2560352"/>
              <a:chOff x="289006" y="1849495"/>
              <a:chExt cx="2115596" cy="3310359"/>
            </a:xfrm>
          </p:grpSpPr>
          <p:pic>
            <p:nvPicPr>
              <p:cNvPr id="8" name="Picture 5" descr="\\Do-jh-che01\_SHARED\[MWC]\아이콘\internet_knox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006" y="2991972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9" name="Picture 7" descr="\\Do-jh-che01\_SHARED\[MWC]\아이콘\s-memo_knox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798" y="2424150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0" name="Picture 9" descr="\\Do-jh-che01\_SHARED\[MWC]\아이콘\calendar_knox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471" y="3484906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1" name="Picture 11" descr="\\Do-jh-che01\_SHARED\[MWC]\아이콘\contact_knox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467" y="4124723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  <p:pic>
            <p:nvPicPr>
              <p:cNvPr id="12" name="Picture 13" descr="\\Do-jh-che01\_SHARED\[MWC]\아이콘\email_knox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948" y="1849495"/>
                <a:ext cx="1035131" cy="1035131"/>
              </a:xfrm>
              <a:prstGeom prst="rect">
                <a:avLst/>
              </a:prstGeom>
              <a:ln>
                <a:noFill/>
              </a:ln>
              <a:effectLst>
                <a:outerShdw blurRad="190500" dist="38100" dir="5400000" algn="tl" rotWithShape="0">
                  <a:srgbClr val="000000">
                    <a:alpha val="49000"/>
                  </a:srgbClr>
                </a:outerShdw>
              </a:effectLst>
            </p:spPr>
          </p:pic>
        </p:grpSp>
      </p:grpSp>
      <p:grpSp>
        <p:nvGrpSpPr>
          <p:cNvPr id="13" name="그룹 7"/>
          <p:cNvGrpSpPr/>
          <p:nvPr/>
        </p:nvGrpSpPr>
        <p:grpSpPr>
          <a:xfrm>
            <a:off x="2909739" y="2426774"/>
            <a:ext cx="3230240" cy="2499126"/>
            <a:chOff x="2517715" y="1681629"/>
            <a:chExt cx="4089040" cy="3748744"/>
          </a:xfrm>
          <a:effectLst>
            <a:outerShdw blurRad="571500" dist="317500" dir="5400000" algn="t" rotWithShape="0">
              <a:prstClr val="black">
                <a:alpha val="65000"/>
              </a:prstClr>
            </a:outerShdw>
          </a:effectLst>
        </p:grpSpPr>
        <p:pic>
          <p:nvPicPr>
            <p:cNvPr id="14" name="Picture 14" descr="D:\_SHARED\[MWC]\scr_play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6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168" y="1690601"/>
              <a:ext cx="1946587" cy="3739772"/>
            </a:xfrm>
            <a:prstGeom prst="rect">
              <a:avLst/>
            </a:prstGeom>
            <a:noFill/>
            <a:scene3d>
              <a:camera prst="perspectiveHeroicExtremeLeftFacing" fov="3900000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D:\_SHARED\[MWC]\scr_work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715" y="1681629"/>
              <a:ext cx="1956792" cy="3748744"/>
            </a:xfrm>
            <a:prstGeom prst="rect">
              <a:avLst/>
            </a:prstGeom>
            <a:noFill/>
            <a:scene3d>
              <a:camera prst="perspectiveHeroicExtremeRightFacing" fov="3900000"/>
              <a:lightRig rig="threePt" dir="t"/>
            </a:scene3d>
            <a:sp3d prstMaterial="powder">
              <a:extrusionClr>
                <a:schemeClr val="tx1">
                  <a:lumMod val="75000"/>
                  <a:lumOff val="25000"/>
                </a:schemeClr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 descr="D:\_SHARED\[MWC]\S3_layed_beam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9431" y="3401368"/>
            <a:ext cx="5050962" cy="18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25"/>
          <p:cNvSpPr/>
          <p:nvPr/>
        </p:nvSpPr>
        <p:spPr>
          <a:xfrm rot="10800000">
            <a:off x="2186367" y="3436474"/>
            <a:ext cx="755274" cy="536520"/>
          </a:xfrm>
          <a:prstGeom prst="rightArrow">
            <a:avLst>
              <a:gd name="adj1" fmla="val 50000"/>
              <a:gd name="adj2" fmla="val 68663"/>
            </a:avLst>
          </a:prstGeom>
          <a:gradFill>
            <a:gsLst>
              <a:gs pos="0">
                <a:srgbClr val="92D050"/>
              </a:gs>
              <a:gs pos="75000">
                <a:srgbClr val="00B050"/>
              </a:gs>
              <a:gs pos="100000">
                <a:srgbClr val="00B050">
                  <a:alpha val="0"/>
                </a:srgbClr>
              </a:gs>
            </a:gsLst>
            <a:lin ang="10800000" scaled="1"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grpSp>
        <p:nvGrpSpPr>
          <p:cNvPr id="18" name="그룹 27"/>
          <p:cNvGrpSpPr/>
          <p:nvPr/>
        </p:nvGrpSpPr>
        <p:grpSpPr>
          <a:xfrm>
            <a:off x="7023072" y="2528781"/>
            <a:ext cx="1569226" cy="2311784"/>
            <a:chOff x="6763921" y="2117999"/>
            <a:chExt cx="2009832" cy="3082378"/>
          </a:xfrm>
        </p:grpSpPr>
        <p:sp>
          <p:nvSpPr>
            <p:cNvPr id="19" name="모서리가 둥근 직사각형 39"/>
            <p:cNvSpPr/>
            <p:nvPr/>
          </p:nvSpPr>
          <p:spPr>
            <a:xfrm>
              <a:off x="6763921" y="2117999"/>
              <a:ext cx="2009832" cy="3082378"/>
            </a:xfrm>
            <a:prstGeom prst="roundRect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87000">
                  <a:schemeClr val="bg1">
                    <a:alpha val="3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9050">
              <a:solidFill>
                <a:srgbClr val="00B0F0"/>
              </a:solidFill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  <p:pic>
          <p:nvPicPr>
            <p:cNvPr id="20" name="Picture 16" descr="D:\00. WORKS\0. 13 GUIDES\[Android4.x_fHD]_Mainmenu ICON style Guide_V0.5png2\radio.png"/>
            <p:cNvPicPr>
              <a:picLocks noChangeAspect="1" noChangeArrowheads="1"/>
            </p:cNvPicPr>
            <p:nvPr/>
          </p:nvPicPr>
          <p:blipFill>
            <a:blip r:embed="rId1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007" y="332907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7" descr="D:\00. WORKS\0. 13 GUIDES\[Android4.x_fHD]_Mainmenu ICON style Guide_V0.5png2\video_hub.png"/>
            <p:cNvPicPr>
              <a:picLocks noChangeAspect="1" noChangeArrowheads="1"/>
            </p:cNvPicPr>
            <p:nvPr/>
          </p:nvPicPr>
          <p:blipFill>
            <a:blip r:embed="rId14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75" y="2455043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8" descr="D:\00. WORKS\0. 13 GUIDES\[Android4.x_fHD]_Mainmenu ICON style Guide_V0.5png2\travel.png"/>
            <p:cNvPicPr>
              <a:picLocks noChangeAspect="1" noChangeArrowheads="1"/>
            </p:cNvPicPr>
            <p:nvPr/>
          </p:nvPicPr>
          <p:blipFill>
            <a:blip r:embed="rId15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019" y="380973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9" descr="D:\00. WORKS\0. 13 GUIDES\[Android4.x_fHD]_Mainmenu ICON style Guide_V0.5png2\music.png"/>
            <p:cNvPicPr>
              <a:picLocks noChangeAspect="1" noChangeArrowheads="1"/>
            </p:cNvPicPr>
            <p:nvPr/>
          </p:nvPicPr>
          <p:blipFill>
            <a:blip r:embed="rId16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303" y="2912674"/>
              <a:ext cx="689365" cy="689365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0" descr="D:\00. WORKS\0. 13 GUIDES\[Android4.x_fHD]_Mainmenu ICON style Guide_V0.5png2\story_album.png"/>
            <p:cNvPicPr>
              <a:picLocks noChangeAspect="1" noChangeArrowheads="1"/>
            </p:cNvPicPr>
            <p:nvPr/>
          </p:nvPicPr>
          <p:blipFill>
            <a:blip r:embed="rId17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642" y="4268347"/>
              <a:ext cx="710196" cy="710196"/>
            </a:xfrm>
            <a:prstGeom prst="rect">
              <a:avLst/>
            </a:prstGeom>
            <a:ln>
              <a:noFill/>
            </a:ln>
            <a:effectLst>
              <a:outerShdw blurRad="190500" dist="38100" dir="5400000" algn="tl" rotWithShape="0">
                <a:srgbClr val="000000">
                  <a:alpha val="4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오른쪽 화살표 42"/>
          <p:cNvSpPr/>
          <p:nvPr/>
        </p:nvSpPr>
        <p:spPr>
          <a:xfrm>
            <a:off x="6206112" y="3436474"/>
            <a:ext cx="740332" cy="536520"/>
          </a:xfrm>
          <a:prstGeom prst="rightArrow">
            <a:avLst>
              <a:gd name="adj1" fmla="val 50000"/>
              <a:gd name="adj2" fmla="val 68663"/>
            </a:avLst>
          </a:prstGeom>
          <a:gradFill flip="none" rotWithShape="1">
            <a:gsLst>
              <a:gs pos="0">
                <a:srgbClr val="00B0F0">
                  <a:lumMod val="34000"/>
                  <a:lumOff val="66000"/>
                </a:srgbClr>
              </a:gs>
              <a:gs pos="62000">
                <a:srgbClr val="00B0F0">
                  <a:alpha val="96000"/>
                </a:srgbClr>
              </a:gs>
              <a:gs pos="100000">
                <a:srgbClr val="00B0F0">
                  <a:alpha val="0"/>
                </a:srgbClr>
              </a:gs>
            </a:gsLst>
            <a:lin ang="10800000" scaled="1"/>
            <a:tileRect/>
          </a:gradFill>
          <a:ln w="15875">
            <a:noFill/>
          </a:ln>
          <a:effectLst>
            <a:outerShdw blurRad="1905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i="1">
              <a:solidFill>
                <a:srgbClr val="92D050"/>
              </a:solidFill>
              <a:latin typeface="SamsungImaginationNewCondPB" pitchFamily="50" charset="0"/>
            </a:endParaRPr>
          </a:p>
        </p:txBody>
      </p:sp>
      <p:pic>
        <p:nvPicPr>
          <p:cNvPr id="26" name="Picture 3" descr="D:\00. WORKS\42. KNOX\[전시회]\제일기획\KNOX_SHIELD.png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298" y="4052466"/>
            <a:ext cx="896450" cy="788099"/>
          </a:xfrm>
          <a:prstGeom prst="rect">
            <a:avLst/>
          </a:prstGeom>
          <a:noFill/>
          <a:effectLst>
            <a:outerShdw blurRad="190500" dist="203200" dir="10680000" algn="r" rotWithShape="0">
              <a:prstClr val="black">
                <a:alpha val="40000"/>
              </a:prstClr>
            </a:outerShdw>
          </a:effectLst>
          <a:scene3d>
            <a:camera prst="perspectiveHeroicExtremeRightFacing" fov="5100000">
              <a:rot lat="814641" lon="18625619" rev="15884"/>
            </a:camera>
            <a:lightRig rig="threePt" dir="t"/>
          </a:scene3d>
          <a:sp3d prstMaterial="powder">
            <a:extrusionClr>
              <a:schemeClr val="tx1">
                <a:lumMod val="75000"/>
                <a:lumOff val="25000"/>
              </a:schemeClr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"/>
          <p:cNvSpPr/>
          <p:nvPr/>
        </p:nvSpPr>
        <p:spPr>
          <a:xfrm>
            <a:off x="2297084" y="1830205"/>
            <a:ext cx="4608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ONE DEVICE </a:t>
            </a:r>
            <a:r>
              <a:rPr lang="en-US" altLang="ko-KR" dirty="0">
                <a:solidFill>
                  <a:prstClr val="black"/>
                </a:solidFill>
                <a:latin typeface="+mj-lt"/>
                <a:cs typeface="Arial" pitchFamily="34" charset="0"/>
              </a:rPr>
              <a:t>for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WORK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itchFamily="34" charset="0"/>
              </a:rPr>
              <a:t>&amp; </a:t>
            </a:r>
            <a:r>
              <a:rPr lang="en-US" altLang="ko-KR" sz="20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PLAY</a:t>
            </a:r>
            <a:endParaRPr lang="en-US" altLang="ko-KR" sz="16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" name="Picture 2" descr="D:\_SHARED\[MWC]\samsungKNOXlogo.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493" y="1324273"/>
            <a:ext cx="2937433" cy="5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8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5205665" y="1599258"/>
              <a:ext cx="3383925" cy="382510"/>
            </a:xfrm>
            <a:prstGeom prst="roundRect">
              <a:avLst>
                <a:gd name="adj" fmla="val 5958"/>
              </a:avLst>
            </a:prstGeom>
            <a:gradFill>
              <a:gsLst>
                <a:gs pos="0">
                  <a:srgbClr val="0041AB"/>
                </a:gs>
                <a:gs pos="65000">
                  <a:srgbClr val="006FC0"/>
                </a:gs>
                <a:gs pos="15000">
                  <a:srgbClr val="006FC0"/>
                </a:gs>
                <a:gs pos="100000">
                  <a:srgbClr val="0041AB"/>
                </a:gs>
              </a:gsLst>
              <a:lin ang="13500000" scaled="1"/>
            </a:gradFill>
            <a:ln w="63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dist="12700" dir="600000" algn="t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ko-KR" altLang="en-US" sz="1900" dirty="0">
                <a:solidFill>
                  <a:prstClr val="black"/>
                </a:solidFill>
                <a:latin typeface="Trebuchet MS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22644" y="16994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5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8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9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11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rgbClr val="0070C0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rgbClr val="094DA2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024191"/>
            <a:ext cx="4960936" cy="2163906"/>
            <a:chOff x="4003551" y="2268141"/>
            <a:chExt cx="4960936" cy="1622929"/>
          </a:xfrm>
        </p:grpSpPr>
        <p:grpSp>
          <p:nvGrpSpPr>
            <p:cNvPr id="10" name="그룹 32"/>
            <p:cNvGrpSpPr/>
            <p:nvPr/>
          </p:nvGrpSpPr>
          <p:grpSpPr>
            <a:xfrm>
              <a:off x="4572000" y="2417563"/>
              <a:ext cx="4392487" cy="1473507"/>
              <a:chOff x="4572000" y="2099320"/>
              <a:chExt cx="4392487" cy="1473507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392487" cy="1473507"/>
              </a:xfrm>
              <a:prstGeom prst="round2SameRect">
                <a:avLst>
                  <a:gd name="adj1" fmla="val 5282"/>
                  <a:gd name="adj2" fmla="val 5433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03356"/>
                <a:ext cx="3937952" cy="1265731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Ability to create a sandboxed, company-specific work space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Easily enable market apps to run within the container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Allows remote IT management of container, </a:t>
                </a:r>
                <a:r>
                  <a:rPr lang="en-US" altLang="ko-KR" spc="-40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</a:t>
                </a: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pps and data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>
              <a:off x="4003551" y="2268141"/>
              <a:ext cx="540000" cy="75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3" name="그룹 108"/>
            <p:cNvGrpSpPr/>
            <p:nvPr/>
          </p:nvGrpSpPr>
          <p:grpSpPr>
            <a:xfrm>
              <a:off x="5205665" y="3589350"/>
              <a:ext cx="3383925" cy="382511"/>
              <a:chOff x="2578958" y="2169209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09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698485" y="3697575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14" name="그룹 34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36" name="양쪽 모서리가 둥근 사각형 35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5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43" name="모서리가 둥근 직사각형 4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1007787" y="4878927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)</a:t>
            </a:r>
            <a:endParaRPr lang="en-US" altLang="ko-KR" sz="1400" dirty="0">
              <a:ln>
                <a:prstDash val="solid"/>
              </a:ln>
              <a:solidFill>
                <a:prstClr val="white">
                  <a:lumMod val="65000"/>
                </a:prstClr>
              </a:solidFill>
              <a:latin typeface="Trebuchet MS" pitchFamily="34" charset="0"/>
              <a:ea typeface="-2002" pitchFamily="18" charset="-127"/>
              <a:cs typeface="Arial" pitchFamily="34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Application Container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62000" y="2769513"/>
            <a:ext cx="8153400" cy="3478887"/>
          </a:xfrm>
          <a:prstGeom prst="roundRect">
            <a:avLst>
              <a:gd name="adj" fmla="val 271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Cloud 12"/>
          <p:cNvSpPr/>
          <p:nvPr/>
        </p:nvSpPr>
        <p:spPr>
          <a:xfrm>
            <a:off x="3048000" y="4367480"/>
            <a:ext cx="2895600" cy="160243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F497D"/>
                </a:solidFill>
              </a:rPr>
              <a:t>Internet</a:t>
            </a:r>
            <a:endParaRPr kumimoji="1" lang="zh-CN" altLang="en-US" dirty="0">
              <a:solidFill>
                <a:srgbClr val="1F497D"/>
              </a:solidFill>
            </a:endParaRPr>
          </a:p>
        </p:txBody>
      </p:sp>
      <p:pic>
        <p:nvPicPr>
          <p:cNvPr id="14" name="Picture 13" descr="box-cloud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27594"/>
            <a:ext cx="838200" cy="689719"/>
          </a:xfrm>
          <a:prstGeom prst="rect">
            <a:avLst/>
          </a:prstGeom>
        </p:spPr>
      </p:pic>
      <p:pic>
        <p:nvPicPr>
          <p:cNvPr id="15" name="Picture 14" descr="Server XSmal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r="-8285"/>
          <a:stretch/>
        </p:blipFill>
        <p:spPr>
          <a:xfrm>
            <a:off x="6546124" y="5284113"/>
            <a:ext cx="1066800" cy="800099"/>
          </a:xfrm>
          <a:prstGeom prst="rect">
            <a:avLst/>
          </a:prstGeom>
        </p:spPr>
      </p:pic>
      <p:pic>
        <p:nvPicPr>
          <p:cNvPr id="16" name="Picture 5" descr="C:\Users\vraju\Desktop\e-apps icons\bo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65707"/>
            <a:ext cx="408807" cy="40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vraju\Desktop\e-apps icons\salesforc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38"/>
          <a:stretch/>
        </p:blipFill>
        <p:spPr bwMode="auto">
          <a:xfrm>
            <a:off x="2020951" y="4217314"/>
            <a:ext cx="457200" cy="4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90600" y="3836314"/>
            <a:ext cx="1524000" cy="1295400"/>
          </a:xfrm>
          <a:prstGeom prst="rect">
            <a:avLst/>
          </a:prstGeom>
          <a:noFill/>
          <a:ln w="38100" cmpd="sng">
            <a:solidFill>
              <a:srgbClr val="00B5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200" dirty="0">
                <a:solidFill>
                  <a:srgbClr val="595959"/>
                </a:solidFill>
                <a:latin typeface="Samsung Imagination Modern"/>
                <a:cs typeface="Samsung Imagination Modern"/>
              </a:rPr>
              <a:t>Container		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02416" y="5017414"/>
            <a:ext cx="654984" cy="224115"/>
          </a:xfrm>
          <a:prstGeom prst="roundRect">
            <a:avLst>
              <a:gd name="adj" fmla="val 12393"/>
            </a:avLst>
          </a:prstGeom>
          <a:pattFill prst="ltUpDiag">
            <a:fgClr>
              <a:srgbClr val="0070C0"/>
            </a:fgClr>
            <a:bgClr>
              <a:srgbClr val="00B5F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kumimoji="1" lang="en-US" altLang="zh-CN" sz="1100" dirty="0">
                <a:solidFill>
                  <a:prstClr val="white"/>
                </a:solidFill>
                <a:cs typeface="Calibri"/>
              </a:rPr>
              <a:t>SSO</a:t>
            </a:r>
            <a:endParaRPr kumimoji="1" lang="zh-CN" altLang="en-US" sz="1100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0" y="41366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prstClr val="white">
                    <a:lumMod val="50000"/>
                  </a:prstClr>
                </a:solidFill>
                <a:cs typeface="Samsung Imagination Modern"/>
              </a:rPr>
              <a:t>…</a:t>
            </a:r>
            <a:endParaRPr kumimoji="1" lang="zh-CN" altLang="en-US" sz="2400" b="1" dirty="0">
              <a:solidFill>
                <a:prstClr val="white">
                  <a:lumMod val="50000"/>
                </a:prstClr>
              </a:solidFill>
              <a:cs typeface="Samsung Imagination Moder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5430" y="5817513"/>
            <a:ext cx="1007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Centrify SSO</a:t>
            </a:r>
          </a:p>
          <a:p>
            <a:pPr algn="ctr"/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(SaaS)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0600" y="5284114"/>
            <a:ext cx="1524000" cy="381000"/>
          </a:xfrm>
          <a:prstGeom prst="rect">
            <a:avLst/>
          </a:prstGeom>
          <a:solidFill>
            <a:srgbClr val="00B5F1"/>
          </a:solidFill>
          <a:ln>
            <a:solidFill>
              <a:srgbClr val="00B5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  <a:t>KNOX Android</a:t>
            </a:r>
            <a:b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</a:br>
            <a:r>
              <a:rPr kumimoji="1" lang="en-US" altLang="zh-CN" sz="1100" dirty="0">
                <a:solidFill>
                  <a:prstClr val="white"/>
                </a:solidFill>
                <a:latin typeface="Samsung Imagination Modern"/>
                <a:cs typeface="Samsung Imagination Modern"/>
              </a:rPr>
              <a:t>Framework</a:t>
            </a:r>
            <a:endParaRPr kumimoji="1" lang="zh-CN" altLang="en-US" sz="1100" dirty="0">
              <a:solidFill>
                <a:prstClr val="white"/>
              </a:solidFill>
              <a:latin typeface="Samsung Imagination Modern"/>
              <a:cs typeface="Samsung Imagination Modern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7010400" y="3455313"/>
            <a:ext cx="1580932" cy="121920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1F497D"/>
                </a:solidFill>
                <a:latin typeface="Samsung Imagination Modern"/>
                <a:cs typeface="Samsung Imagination Modern"/>
              </a:rPr>
              <a:t>Intranet</a:t>
            </a:r>
            <a:endParaRPr kumimoji="1" lang="zh-CN" altLang="en-US" sz="1600" dirty="0">
              <a:solidFill>
                <a:srgbClr val="1F497D"/>
              </a:solidFill>
              <a:latin typeface="Samsung Imagination Modern"/>
              <a:cs typeface="Samsung Imagination Modern"/>
            </a:endParaRP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77" y="4328755"/>
            <a:ext cx="668655" cy="57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676932" y="4445913"/>
            <a:ext cx="1467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ActiveDirectory +</a:t>
            </a:r>
          </a:p>
          <a:p>
            <a:r>
              <a:rPr kumimoji="1" lang="en-US" altLang="zh-CN" sz="1100" dirty="0">
                <a:solidFill>
                  <a:prstClr val="black"/>
                </a:solidFill>
                <a:latin typeface="Samsung Imagination Modern"/>
                <a:cs typeface="Samsung Imagination Modern"/>
              </a:rPr>
              <a:t>Centrify Cloud Proxy</a:t>
            </a:r>
          </a:p>
        </p:txBody>
      </p:sp>
      <p:cxnSp>
        <p:nvCxnSpPr>
          <p:cNvPr id="27" name="Straight Arrow Connector 30"/>
          <p:cNvCxnSpPr>
            <a:stCxn id="20" idx="2"/>
          </p:cNvCxnSpPr>
          <p:nvPr/>
        </p:nvCxnSpPr>
        <p:spPr>
          <a:xfrm rot="16200000" flipH="1">
            <a:off x="3850025" y="3121412"/>
            <a:ext cx="575984" cy="4816218"/>
          </a:xfrm>
          <a:prstGeom prst="bentConnector2">
            <a:avLst/>
          </a:prstGeom>
          <a:ln w="12700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30"/>
          <p:cNvCxnSpPr>
            <a:stCxn id="15" idx="0"/>
            <a:endCxn id="25" idx="2"/>
          </p:cNvCxnSpPr>
          <p:nvPr/>
        </p:nvCxnSpPr>
        <p:spPr>
          <a:xfrm rot="5400000" flipH="1" flipV="1">
            <a:off x="7058664" y="4923973"/>
            <a:ext cx="381000" cy="339281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38"/>
          <p:cNvCxnSpPr>
            <a:stCxn id="16" idx="2"/>
            <a:endCxn id="20" idx="0"/>
          </p:cNvCxnSpPr>
          <p:nvPr/>
        </p:nvCxnSpPr>
        <p:spPr>
          <a:xfrm rot="16200000" flipH="1">
            <a:off x="1329106" y="4616612"/>
            <a:ext cx="342900" cy="458704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40"/>
          <p:cNvCxnSpPr/>
          <p:nvPr/>
        </p:nvCxnSpPr>
        <p:spPr>
          <a:xfrm rot="5400000">
            <a:off x="1836092" y="4579379"/>
            <a:ext cx="319151" cy="531518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180654"/>
            <a:ext cx="838200" cy="655659"/>
          </a:xfrm>
          <a:prstGeom prst="rect">
            <a:avLst/>
          </a:prstGeom>
        </p:spPr>
      </p:pic>
      <p:cxnSp>
        <p:nvCxnSpPr>
          <p:cNvPr id="32" name="Straight Arrow Connector 40"/>
          <p:cNvCxnSpPr>
            <a:stCxn id="17" idx="3"/>
            <a:endCxn id="31" idx="2"/>
          </p:cNvCxnSpPr>
          <p:nvPr/>
        </p:nvCxnSpPr>
        <p:spPr>
          <a:xfrm flipV="1">
            <a:off x="2478151" y="3836313"/>
            <a:ext cx="4265549" cy="621476"/>
          </a:xfrm>
          <a:prstGeom prst="bentConnector2">
            <a:avLst/>
          </a:prstGeom>
          <a:ln w="12700" cmpd="sng">
            <a:solidFill>
              <a:srgbClr val="00B5F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40"/>
          <p:cNvCxnSpPr>
            <a:stCxn id="16" idx="0"/>
          </p:cNvCxnSpPr>
          <p:nvPr/>
        </p:nvCxnSpPr>
        <p:spPr>
          <a:xfrm rot="5400000" flipH="1" flipV="1">
            <a:off x="3117420" y="1837697"/>
            <a:ext cx="581794" cy="4274226"/>
          </a:xfrm>
          <a:prstGeom prst="bentConnector2">
            <a:avLst/>
          </a:prstGeom>
          <a:ln w="12700" cmpd="sng">
            <a:solidFill>
              <a:srgbClr val="00B5F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64966" y="1524000"/>
            <a:ext cx="7455034" cy="22860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</a:rPr>
              <a:t>The KNOX platform offers Single </a:t>
            </a:r>
            <a:r>
              <a:rPr lang="en-US" altLang="zh-CN" dirty="0" smtClean="0">
                <a:solidFill>
                  <a:schemeClr val="tx1"/>
                </a:solidFill>
              </a:rPr>
              <a:t>Sign On </a:t>
            </a:r>
            <a:r>
              <a:rPr lang="en-US" altLang="zh-CN" dirty="0">
                <a:solidFill>
                  <a:schemeClr val="tx1"/>
                </a:solidFill>
              </a:rPr>
              <a:t>support </a:t>
            </a:r>
            <a:r>
              <a:rPr lang="en-US" altLang="zh-CN" dirty="0" smtClean="0">
                <a:solidFill>
                  <a:schemeClr val="tx1"/>
                </a:solidFill>
              </a:rPr>
              <a:t>for </a:t>
            </a:r>
            <a:r>
              <a:rPr lang="en-US" altLang="zh-CN" dirty="0">
                <a:solidFill>
                  <a:schemeClr val="tx1"/>
                </a:solidFill>
              </a:rPr>
              <a:t>apps within </a:t>
            </a:r>
            <a:r>
              <a:rPr lang="en-US" altLang="zh-CN" dirty="0" smtClean="0">
                <a:solidFill>
                  <a:schemeClr val="tx1"/>
                </a:solidFill>
              </a:rPr>
              <a:t>the container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 smtClean="0"/>
              <a:t>The user signs into multiple apps at once using ActiveDirectory login credentials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 smtClean="0"/>
              <a:t>The </a:t>
            </a:r>
            <a:r>
              <a:rPr lang="en-US" altLang="zh-CN" i="0" dirty="0"/>
              <a:t>KNOX SDK offers easy-to-use APIs for applications to implement SSO </a:t>
            </a:r>
            <a:r>
              <a:rPr lang="en-US" altLang="zh-CN" i="0" dirty="0" smtClean="0"/>
              <a:t>capabilities </a:t>
            </a:r>
            <a:endParaRPr lang="en-US" altLang="zh-CN" i="0" dirty="0"/>
          </a:p>
          <a:p>
            <a:pPr lvl="1">
              <a:buFont typeface="Wingdings" pitchFamily="2" charset="2"/>
              <a:buChar char="§"/>
            </a:pPr>
            <a:endParaRPr lang="en-US" altLang="zh-CN" sz="6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The </a:t>
            </a:r>
            <a:r>
              <a:rPr lang="en-US" altLang="zh-CN" dirty="0">
                <a:solidFill>
                  <a:schemeClr val="tx1"/>
                </a:solidFill>
              </a:rPr>
              <a:t>KNOX SSO solution consists of three components: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SSO client within the KNOX container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A multi-tenanted cloud-based SSO server</a:t>
            </a:r>
          </a:p>
          <a:p>
            <a:pPr lvl="2">
              <a:buFont typeface="Calibri" pitchFamily="34" charset="0"/>
              <a:buChar char="₋"/>
            </a:pPr>
            <a:r>
              <a:rPr lang="en-US" altLang="zh-CN" i="0" dirty="0"/>
              <a:t>A proxy that plugs into the Enterprise’s ActiveDirectory infrastructure</a:t>
            </a:r>
          </a:p>
          <a:p>
            <a:pPr marL="622300" lvl="2" indent="0">
              <a:buNone/>
            </a:pPr>
            <a:endParaRPr lang="en-US" altLang="zh-CN" i="0" dirty="0"/>
          </a:p>
        </p:txBody>
      </p:sp>
      <p:sp>
        <p:nvSpPr>
          <p:cNvPr id="37" name="Rectangle 36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Additional KNOX Capabilities:  Single Sign On (SSO)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17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0" name="Content Placeholder 6"/>
          <p:cNvSpPr>
            <a:spLocks noGrp="1"/>
          </p:cNvSpPr>
          <p:nvPr>
            <p:ph sz="quarter" idx="1"/>
          </p:nvPr>
        </p:nvSpPr>
        <p:spPr>
          <a:xfrm>
            <a:off x="122831" y="1116687"/>
            <a:ext cx="8868769" cy="788313"/>
          </a:xfrm>
        </p:spPr>
        <p:txBody>
          <a:bodyPr>
            <a:normAutofit/>
          </a:bodyPr>
          <a:lstStyle/>
          <a:p>
            <a:pPr marL="227013" lvl="1" indent="0">
              <a:buNone/>
            </a:pPr>
            <a:r>
              <a:rPr lang="en-US" altLang="zh-CN" sz="1700" b="1" i="1" dirty="0" smtClean="0">
                <a:solidFill>
                  <a:srgbClr val="0070C0"/>
                </a:solidFill>
              </a:rPr>
              <a:t>SSO capability within the container further enhances user experience while remaining secure</a:t>
            </a:r>
            <a:endParaRPr lang="en-US" altLang="zh-CN" sz="17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4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" y="228600"/>
            <a:ext cx="85205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SAFE </a:t>
            </a:r>
            <a:r>
              <a:rPr lang="en-US" sz="2800" b="1" i="1" dirty="0">
                <a:solidFill>
                  <a:prstClr val="white"/>
                </a:solidFill>
              </a:rPr>
              <a:t>with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</a:rPr>
              <a:t>KNOX:  What is New, Better …</a:t>
            </a:r>
            <a:endParaRPr lang="en-US" sz="2800" b="1" dirty="0">
              <a:solidFill>
                <a:prstClr val="white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218" y="6425641"/>
            <a:ext cx="2133600" cy="365125"/>
          </a:xfrm>
        </p:spPr>
        <p:txBody>
          <a:bodyPr/>
          <a:lstStyle/>
          <a:p>
            <a:pPr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defTabSz="457092"/>
              <a:t>18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33400" y="1676400"/>
            <a:ext cx="8560712" cy="2021875"/>
            <a:chOff x="533400" y="1676400"/>
            <a:chExt cx="8560712" cy="2021875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633175" y="3639255"/>
              <a:ext cx="8295381" cy="5902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533400" y="1676400"/>
              <a:ext cx="8560712" cy="1998945"/>
              <a:chOff x="533400" y="1676400"/>
              <a:chExt cx="8560712" cy="19989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1793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914400" y="1676400"/>
                <a:ext cx="4724400" cy="199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>
                    <a:solidFill>
                      <a:prstClr val="black"/>
                    </a:solidFill>
                  </a:rPr>
                  <a:t>Microsoft EAS Policies and Features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Fortified 256-bit AES On-Device Encryption (ODE)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 smtClean="0">
                    <a:solidFill>
                      <a:prstClr val="black"/>
                    </a:solidFill>
                  </a:rPr>
                  <a:t>Enterprise-Specific SDK </a:t>
                </a:r>
                <a:r>
                  <a:rPr lang="en-US" sz="1400" dirty="0">
                    <a:solidFill>
                      <a:prstClr val="black"/>
                    </a:solidFill>
                  </a:rPr>
                  <a:t>(Software Development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Kit)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Advanced VPN</a:t>
                </a:r>
              </a:p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Enhanced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MDM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168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549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2930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332" y="3311763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1793275"/>
                <a:ext cx="310312" cy="310312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494" y="2174275"/>
                <a:ext cx="310312" cy="31031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740076" y="3241075"/>
                <a:ext cx="135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Containers and More IT Policies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740076" y="2933298"/>
                <a:ext cx="9598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Per App VPN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740077" y="2598465"/>
                <a:ext cx="11884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Additional APIs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8863" y="3302151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957495"/>
                <a:ext cx="283580" cy="28358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699" y="2587480"/>
                <a:ext cx="283580" cy="28358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33400" y="2479075"/>
                <a:ext cx="648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SAFE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" y="4724400"/>
            <a:ext cx="7105268" cy="1617622"/>
            <a:chOff x="533400" y="4724400"/>
            <a:chExt cx="7105268" cy="161762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835763"/>
              <a:ext cx="310312" cy="31031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5216763"/>
              <a:ext cx="310312" cy="31031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5597763"/>
              <a:ext cx="310312" cy="31031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356" y="5978763"/>
              <a:ext cx="310312" cy="310312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533400" y="5181600"/>
              <a:ext cx="165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HIGH SECURITY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14400" y="4724400"/>
              <a:ext cx="4724400" cy="1617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Security </a:t>
              </a:r>
              <a:r>
                <a:rPr lang="en-US" sz="1400" dirty="0">
                  <a:solidFill>
                    <a:prstClr val="black"/>
                  </a:solidFill>
                </a:rPr>
                <a:t>Enhanced (SE) Android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Secure Boot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TrustZone-Based Integrity </a:t>
              </a:r>
              <a:r>
                <a:rPr lang="en-US" sz="1400" dirty="0" smtClean="0">
                  <a:solidFill>
                    <a:prstClr val="black"/>
                  </a:solidFill>
                </a:rPr>
                <a:t>Monitoring Architecture (TIMA)</a:t>
              </a:r>
              <a:endParaRPr lang="en-US" sz="1400" dirty="0">
                <a:solidFill>
                  <a:prstClr val="black"/>
                </a:solidFill>
              </a:endParaRP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Govt Ready </a:t>
              </a:r>
              <a:r>
                <a:rPr lang="en-US" sz="1400" dirty="0">
                  <a:solidFill>
                    <a:prstClr val="black"/>
                  </a:solidFill>
                </a:rPr>
                <a:t>(FIPS, DoD </a:t>
              </a:r>
              <a:r>
                <a:rPr lang="en-US" sz="1400" dirty="0" smtClean="0">
                  <a:solidFill>
                    <a:prstClr val="black"/>
                  </a:solidFill>
                </a:rPr>
                <a:t>SRG</a:t>
              </a:r>
              <a:r>
                <a:rPr lang="en-US" sz="1400" dirty="0">
                  <a:solidFill>
                    <a:prstClr val="black"/>
                  </a:solidFill>
                </a:rPr>
                <a:t>, </a:t>
              </a:r>
              <a:r>
                <a:rPr lang="en-US" sz="1400" dirty="0" smtClean="0">
                  <a:solidFill>
                    <a:prstClr val="black"/>
                  </a:solidFill>
                </a:rPr>
                <a:t>CAC/PIV, Custom Boot)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400" y="3563010"/>
            <a:ext cx="8215745" cy="1248755"/>
            <a:chOff x="533400" y="3563010"/>
            <a:chExt cx="8215745" cy="124875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94" y="3692763"/>
              <a:ext cx="310312" cy="3103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005" y="4073763"/>
              <a:ext cx="310312" cy="3103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517" y="4454763"/>
              <a:ext cx="310312" cy="310312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V="1">
              <a:off x="633175" y="4782255"/>
              <a:ext cx="8115970" cy="2951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33400" y="4003075"/>
              <a:ext cx="719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BYOD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14400" y="3563010"/>
              <a:ext cx="4724400" cy="123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Application </a:t>
              </a:r>
              <a:r>
                <a:rPr lang="en-US" sz="1400" dirty="0">
                  <a:solidFill>
                    <a:prstClr val="black"/>
                  </a:solidFill>
                </a:rPr>
                <a:t>Containers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</a:rPr>
                <a:t>Single Sign On (SSO)</a:t>
              </a:r>
            </a:p>
            <a:p>
              <a:pPr algn="r">
                <a:lnSpc>
                  <a:spcPct val="177000"/>
                </a:lnSpc>
                <a:tabLst>
                  <a:tab pos="457200" algn="l"/>
                </a:tabLst>
              </a:pPr>
              <a:r>
                <a:rPr lang="en-US" sz="1400" dirty="0">
                  <a:solidFill>
                    <a:prstClr val="black"/>
                  </a:solidFill>
                </a:rPr>
                <a:t>ActiveDirectory Based </a:t>
              </a:r>
              <a:r>
                <a:rPr lang="en-US" sz="1400" dirty="0" smtClean="0">
                  <a:solidFill>
                    <a:prstClr val="black"/>
                  </a:solidFill>
                </a:rPr>
                <a:t>Management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914400"/>
            <a:ext cx="8438629" cy="5374675"/>
            <a:chOff x="533400" y="914400"/>
            <a:chExt cx="8438629" cy="5374675"/>
          </a:xfrm>
        </p:grpSpPr>
        <p:grpSp>
          <p:nvGrpSpPr>
            <p:cNvPr id="72" name="Group 71"/>
            <p:cNvGrpSpPr/>
            <p:nvPr/>
          </p:nvGrpSpPr>
          <p:grpSpPr>
            <a:xfrm>
              <a:off x="533400" y="914400"/>
              <a:ext cx="8438629" cy="5374675"/>
              <a:chOff x="533400" y="914400"/>
              <a:chExt cx="8438629" cy="537467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820717" y="914400"/>
                <a:ext cx="8086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</a:rPr>
                  <a:t>Today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37339" y="914400"/>
                <a:ext cx="1229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with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KNOX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781800" y="1336075"/>
                <a:ext cx="6622" cy="49530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9216" y="1394524"/>
                <a:ext cx="310312" cy="3103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721204" y="1323836"/>
                <a:ext cx="12508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 smtClean="0">
                    <a:solidFill>
                      <a:prstClr val="black"/>
                    </a:solidFill>
                  </a:rPr>
                  <a:t>Even More Suited for BYOD</a:t>
                </a:r>
                <a:endParaRPr lang="en-US" sz="1100" i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7517" y="1412275"/>
                <a:ext cx="283580" cy="28358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33400" y="1394524"/>
                <a:ext cx="980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DEVICES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33175" y="1717076"/>
                <a:ext cx="8295381" cy="4678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914400" y="1295400"/>
                <a:ext cx="4724400" cy="425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77000"/>
                  </a:lnSpc>
                  <a:tabLst>
                    <a:tab pos="457200" algn="l"/>
                  </a:tabLst>
                </a:pPr>
                <a:r>
                  <a:rPr lang="en-US" sz="1400" dirty="0">
                    <a:solidFill>
                      <a:prstClr val="black"/>
                    </a:solidFill>
                  </a:rPr>
                  <a:t>Highly-Desirable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Devices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5481599" y="963168"/>
              <a:ext cx="309601" cy="40843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1" t="2544" r="3270" b="17056"/>
            <a:stretch/>
          </p:blipFill>
          <p:spPr>
            <a:xfrm>
              <a:off x="6929399" y="963168"/>
              <a:ext cx="309601" cy="40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 35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7122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0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sp>
            <p:nvSpPr>
              <p:cNvPr id="28" name="모서리가 둥근 직사각형 27"/>
              <p:cNvSpPr/>
              <p:nvPr/>
            </p:nvSpPr>
            <p:spPr bwMode="auto">
              <a:xfrm>
                <a:off x="578475" y="2236049"/>
                <a:ext cx="3383925" cy="840937"/>
              </a:xfrm>
              <a:prstGeom prst="roundRect">
                <a:avLst>
                  <a:gd name="adj" fmla="val 2183"/>
                </a:avLst>
              </a:prstGeom>
              <a:gradFill>
                <a:gsLst>
                  <a:gs pos="0">
                    <a:srgbClr val="0041AB"/>
                  </a:gs>
                  <a:gs pos="65000">
                    <a:srgbClr val="006FC0"/>
                  </a:gs>
                  <a:gs pos="15000">
                    <a:srgbClr val="006FC0"/>
                  </a:gs>
                  <a:gs pos="100000">
                    <a:srgbClr val="0041AB"/>
                  </a:gs>
                </a:gsLst>
                <a:lin ang="13500000" scaled="1"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양쪽 모서리가 둥근 사각형 52"/>
              <p:cNvSpPr/>
              <p:nvPr/>
            </p:nvSpPr>
            <p:spPr bwMode="auto">
              <a:xfrm>
                <a:off x="578475" y="2236049"/>
                <a:ext cx="3383925" cy="415758"/>
              </a:xfrm>
              <a:prstGeom prst="round2SameRect">
                <a:avLst>
                  <a:gd name="adj1" fmla="val 6077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/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223419"/>
            <a:ext cx="4744912" cy="1741753"/>
            <a:chOff x="4003551" y="2417563"/>
            <a:chExt cx="4744912" cy="1306315"/>
          </a:xfrm>
        </p:grpSpPr>
        <p:grpSp>
          <p:nvGrpSpPr>
            <p:cNvPr id="11" name="그룹 32"/>
            <p:cNvGrpSpPr/>
            <p:nvPr/>
          </p:nvGrpSpPr>
          <p:grpSpPr>
            <a:xfrm>
              <a:off x="4572000" y="2417563"/>
              <a:ext cx="4176463" cy="1306315"/>
              <a:chOff x="4572000" y="2099320"/>
              <a:chExt cx="4176463" cy="1306315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176463" cy="1306315"/>
              </a:xfrm>
              <a:prstGeom prst="round2SameRect">
                <a:avLst>
                  <a:gd name="adj1" fmla="val 5282"/>
                  <a:gd name="adj2" fmla="val 7840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37616"/>
                <a:ext cx="3810031" cy="1057982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NSA-developed Technology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Based on Mandatory </a:t>
                </a:r>
                <a:r>
                  <a:rPr lang="en-US" altLang="ko-KR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</a:t>
                </a: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ccess Controls (MAC)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I</a:t>
                </a: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solate apps and data in different domains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21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4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701276" y="3695896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15" name="그룹 35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38" name="양쪽 모서리가 둥근 사각형 37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6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47" name="모서리가 둥근 직사각형 4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</p:grpSp>
      <p:grpSp>
        <p:nvGrpSpPr>
          <p:cNvPr id="40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41" name="모서리가 둥근 직사각형 40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07787" y="4869791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)</a:t>
            </a:r>
            <a:endParaRPr lang="en-US" altLang="ko-KR" sz="1400" dirty="0">
              <a:ln>
                <a:prstDash val="solid"/>
              </a:ln>
              <a:solidFill>
                <a:prstClr val="white">
                  <a:lumMod val="65000"/>
                </a:prstClr>
              </a:solidFill>
              <a:latin typeface="Trebuchet MS" pitchFamily="34" charset="0"/>
              <a:ea typeface="-2002" pitchFamily="18" charset="-127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SE Android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621463"/>
            <a:ext cx="2133600" cy="2365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E23201E-4DE9-410A-89E3-3677E9644F49}" type="slidenum">
              <a:rPr lang="en-US" altLang="ko-KR" sz="1000">
                <a:solidFill>
                  <a:schemeClr val="bg1"/>
                </a:solidFill>
                <a:ea typeface="Gulim" pitchFamily="34" charset="-127"/>
              </a:rPr>
              <a:pPr/>
              <a:t>2</a:t>
            </a:fld>
            <a:endParaRPr lang="en-US" altLang="ko-KR" sz="1000">
              <a:solidFill>
                <a:schemeClr val="bg1"/>
              </a:solidFill>
              <a:ea typeface="Gulim" pitchFamily="34" charset="-127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26459"/>
            <a:ext cx="8839200" cy="7270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 sz="2400" dirty="0" smtClean="0">
                <a:ea typeface="Gulim" pitchFamily="34" charset="-127"/>
              </a:rPr>
              <a:t>SAMSUNG’S HUMBLE BEGINNING BACK IN 1938...</a:t>
            </a:r>
          </a:p>
        </p:txBody>
      </p:sp>
      <p:pic>
        <p:nvPicPr>
          <p:cNvPr id="16388" name="Picture 4" descr="samsung st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84156"/>
            <a:ext cx="7467600" cy="513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0633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7186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9750" y="4729907"/>
            <a:ext cx="3422650" cy="647704"/>
            <a:chOff x="5166940" y="3046678"/>
            <a:chExt cx="3422650" cy="453750"/>
          </a:xfrm>
        </p:grpSpPr>
        <p:sp>
          <p:nvSpPr>
            <p:cNvPr id="10" name="양쪽 모서리가 둥근 사각형 9"/>
            <p:cNvSpPr/>
            <p:nvPr/>
          </p:nvSpPr>
          <p:spPr>
            <a:xfrm rot="16200000">
              <a:off x="5076106" y="313751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1" name="그룹 108"/>
            <p:cNvGrpSpPr/>
            <p:nvPr/>
          </p:nvGrpSpPr>
          <p:grpSpPr>
            <a:xfrm>
              <a:off x="5205665" y="3082298"/>
              <a:ext cx="3383925" cy="382511"/>
              <a:chOff x="2578958" y="2169210"/>
              <a:chExt cx="983906" cy="465132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34977" y="3138274"/>
              <a:ext cx="2646670" cy="27418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 err="1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TrustZone</a:t>
              </a:r>
              <a:r>
                <a:rPr lang="en-US" altLang="ko-KR" sz="1400" dirty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-based Integrity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ko-KR" sz="1400" dirty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Measurement Architecture(TIMA</a:t>
              </a:r>
              <a:r>
                <a:rPr lang="en-US" altLang="ko-KR" sz="14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)</a:t>
              </a:r>
              <a:endParaRPr lang="en-US" altLang="ko-KR" sz="1400" dirty="0">
                <a:ln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Trebuchet MS" pitchFamily="34" charset="0"/>
                <a:ea typeface="-2002" pitchFamily="18" charset="-127"/>
                <a:cs typeface="Arial" pitchFamily="34" charset="0"/>
              </a:endParaRPr>
            </a:p>
          </p:txBody>
        </p:sp>
      </p:grpSp>
      <p:sp>
        <p:nvSpPr>
          <p:cNvPr id="16" name="양쪽 모서리가 둥근 사각형 15"/>
          <p:cNvSpPr/>
          <p:nvPr/>
        </p:nvSpPr>
        <p:spPr>
          <a:xfrm rot="16200000">
            <a:off x="351939" y="5606147"/>
            <a:ext cx="647704" cy="272082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anchor="ctr" anchorCtr="0"/>
          <a:lstStyle/>
          <a:p>
            <a:pPr algn="ctr">
              <a:lnSpc>
                <a:spcPct val="80000"/>
              </a:lnSpc>
              <a:defRPr/>
            </a:pPr>
            <a:endParaRPr lang="ko-KR" altLang="en-US" sz="1200" dirty="0" smtClean="0">
              <a:solidFill>
                <a:prstClr val="white"/>
              </a:solidFill>
              <a:latin typeface="Trebuchet MS" pitchFamily="34" charset="0"/>
              <a:ea typeface="굴림" pitchFamily="50" charset="-127"/>
              <a:cs typeface="Calibri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578478" y="5469183"/>
            <a:ext cx="3383925" cy="546015"/>
          </a:xfrm>
          <a:prstGeom prst="roundRect">
            <a:avLst>
              <a:gd name="adj" fmla="val 5958"/>
            </a:avLst>
          </a:prstGeom>
          <a:gradFill flip="none" rotWithShape="1">
            <a:gsLst>
              <a:gs pos="0">
                <a:srgbClr val="0041AB"/>
              </a:gs>
              <a:gs pos="65000">
                <a:srgbClr val="006FC0"/>
              </a:gs>
              <a:gs pos="15000">
                <a:srgbClr val="006FC0"/>
              </a:gs>
              <a:gs pos="100000">
                <a:srgbClr val="0041AB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ko-KR" altLang="en-US" sz="19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1497" y="5623638"/>
            <a:ext cx="2387372" cy="24622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en-US" altLang="ko-KR" sz="16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Customizable Secure Boot</a:t>
            </a:r>
          </a:p>
        </p:txBody>
      </p:sp>
      <p:grpSp>
        <p:nvGrpSpPr>
          <p:cNvPr id="15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7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20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23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34" name="모서리가 둥근 직사각형 33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03551" y="3223417"/>
            <a:ext cx="4888928" cy="2493501"/>
            <a:chOff x="4003551" y="2417563"/>
            <a:chExt cx="4888928" cy="1870126"/>
          </a:xfrm>
        </p:grpSpPr>
        <p:grpSp>
          <p:nvGrpSpPr>
            <p:cNvPr id="21" name="그룹 32"/>
            <p:cNvGrpSpPr/>
            <p:nvPr/>
          </p:nvGrpSpPr>
          <p:grpSpPr>
            <a:xfrm>
              <a:off x="4572000" y="2417563"/>
              <a:ext cx="4320479" cy="1351197"/>
              <a:chOff x="4572000" y="2099320"/>
              <a:chExt cx="4320479" cy="1351197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0"/>
                <a:ext cx="4320479" cy="1351197"/>
              </a:xfrm>
              <a:prstGeom prst="round2SameRect">
                <a:avLst>
                  <a:gd name="adj1" fmla="val 7952"/>
                  <a:gd name="adj2" fmla="val 6409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44468"/>
                <a:ext cx="3992774" cy="1048365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Prevents “unauthorized” OS and Software from loading.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Allow third-party trusted key management</a:t>
                </a:r>
                <a:b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</a:b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e.g., Government-asserted root of trust</a:t>
                </a: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12446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Customized Secure Boot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 rot="16200000" flipH="1">
            <a:off x="3143249" y="857248"/>
            <a:ext cx="6858000" cy="5143504"/>
          </a:xfrm>
          <a:custGeom>
            <a:avLst/>
            <a:gdLst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15903 w 7752522"/>
              <a:gd name="connsiteY2" fmla="*/ 1630017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0 w 7752522"/>
              <a:gd name="connsiteY1" fmla="*/ 1701579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0 w 7752522"/>
              <a:gd name="connsiteY0" fmla="*/ 1701579 h 1749287"/>
              <a:gd name="connsiteX1" fmla="*/ 172443 w 7752522"/>
              <a:gd name="connsiteY1" fmla="*/ 1296498 h 1749287"/>
              <a:gd name="connsiteX2" fmla="*/ 3129 w 7752522"/>
              <a:gd name="connsiteY2" fmla="*/ 1285300 h 1749287"/>
              <a:gd name="connsiteX3" fmla="*/ 15903 w 7752522"/>
              <a:gd name="connsiteY3" fmla="*/ 683812 h 1749287"/>
              <a:gd name="connsiteX4" fmla="*/ 2918129 w 7752522"/>
              <a:gd name="connsiteY4" fmla="*/ 0 h 1749287"/>
              <a:gd name="connsiteX5" fmla="*/ 7752522 w 7752522"/>
              <a:gd name="connsiteY5" fmla="*/ 1224500 h 1749287"/>
              <a:gd name="connsiteX6" fmla="*/ 7688912 w 7752522"/>
              <a:gd name="connsiteY6" fmla="*/ 1749287 h 1749287"/>
              <a:gd name="connsiteX7" fmla="*/ 159027 w 7752522"/>
              <a:gd name="connsiteY7" fmla="*/ 1685676 h 1749287"/>
              <a:gd name="connsiteX0" fmla="*/ 169314 w 7749393"/>
              <a:gd name="connsiteY0" fmla="*/ 1296498 h 1749287"/>
              <a:gd name="connsiteX1" fmla="*/ 0 w 7749393"/>
              <a:gd name="connsiteY1" fmla="*/ 1285300 h 1749287"/>
              <a:gd name="connsiteX2" fmla="*/ 12774 w 7749393"/>
              <a:gd name="connsiteY2" fmla="*/ 683812 h 1749287"/>
              <a:gd name="connsiteX3" fmla="*/ 2915000 w 7749393"/>
              <a:gd name="connsiteY3" fmla="*/ 0 h 1749287"/>
              <a:gd name="connsiteX4" fmla="*/ 7749393 w 7749393"/>
              <a:gd name="connsiteY4" fmla="*/ 1224500 h 1749287"/>
              <a:gd name="connsiteX5" fmla="*/ 7685783 w 7749393"/>
              <a:gd name="connsiteY5" fmla="*/ 1749287 h 1749287"/>
              <a:gd name="connsiteX6" fmla="*/ 155898 w 7749393"/>
              <a:gd name="connsiteY6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55898 w 7749393"/>
              <a:gd name="connsiteY5" fmla="*/ 1685676 h 1749287"/>
              <a:gd name="connsiteX0" fmla="*/ 0 w 7749393"/>
              <a:gd name="connsiteY0" fmla="*/ 1285300 h 1749287"/>
              <a:gd name="connsiteX1" fmla="*/ 12774 w 7749393"/>
              <a:gd name="connsiteY1" fmla="*/ 683812 h 1749287"/>
              <a:gd name="connsiteX2" fmla="*/ 2915000 w 7749393"/>
              <a:gd name="connsiteY2" fmla="*/ 0 h 1749287"/>
              <a:gd name="connsiteX3" fmla="*/ 7749393 w 7749393"/>
              <a:gd name="connsiteY3" fmla="*/ 1224500 h 1749287"/>
              <a:gd name="connsiteX4" fmla="*/ 7685783 w 7749393"/>
              <a:gd name="connsiteY4" fmla="*/ 1749287 h 1749287"/>
              <a:gd name="connsiteX5" fmla="*/ 168646 w 7749393"/>
              <a:gd name="connsiteY5" fmla="*/ 1266542 h 1749287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24500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12774 w 7749393"/>
              <a:gd name="connsiteY1" fmla="*/ 683812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49393"/>
              <a:gd name="connsiteY0" fmla="*/ 1285300 h 1285300"/>
              <a:gd name="connsiteX1" fmla="*/ 23529 w 7749393"/>
              <a:gd name="connsiteY1" fmla="*/ 723101 h 1285300"/>
              <a:gd name="connsiteX2" fmla="*/ 2915000 w 7749393"/>
              <a:gd name="connsiteY2" fmla="*/ 0 h 1285300"/>
              <a:gd name="connsiteX3" fmla="*/ 7749393 w 7749393"/>
              <a:gd name="connsiteY3" fmla="*/ 1266543 h 1285300"/>
              <a:gd name="connsiteX4" fmla="*/ 168646 w 7749393"/>
              <a:gd name="connsiteY4" fmla="*/ 1266542 h 1285300"/>
              <a:gd name="connsiteX0" fmla="*/ 0 w 7725864"/>
              <a:gd name="connsiteY0" fmla="*/ 1266543 h 1266543"/>
              <a:gd name="connsiteX1" fmla="*/ 0 w 7725864"/>
              <a:gd name="connsiteY1" fmla="*/ 723101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270554 h 1270554"/>
              <a:gd name="connsiteX1" fmla="*/ 1 w 7725864"/>
              <a:gd name="connsiteY1" fmla="*/ 0 h 1270554"/>
              <a:gd name="connsiteX2" fmla="*/ 2891471 w 7725864"/>
              <a:gd name="connsiteY2" fmla="*/ 4011 h 1270554"/>
              <a:gd name="connsiteX3" fmla="*/ 7725864 w 7725864"/>
              <a:gd name="connsiteY3" fmla="*/ 1270554 h 1270554"/>
              <a:gd name="connsiteX4" fmla="*/ 145117 w 7725864"/>
              <a:gd name="connsiteY4" fmla="*/ 1270553 h 1270554"/>
              <a:gd name="connsiteX0" fmla="*/ 0 w 7725864"/>
              <a:gd name="connsiteY0" fmla="*/ 1266543 h 1266543"/>
              <a:gd name="connsiteX1" fmla="*/ 1 w 7725864"/>
              <a:gd name="connsiteY1" fmla="*/ 106459 h 1266543"/>
              <a:gd name="connsiteX2" fmla="*/ 2891471 w 7725864"/>
              <a:gd name="connsiteY2" fmla="*/ 0 h 1266543"/>
              <a:gd name="connsiteX3" fmla="*/ 7725864 w 7725864"/>
              <a:gd name="connsiteY3" fmla="*/ 1266543 h 1266543"/>
              <a:gd name="connsiteX4" fmla="*/ 145117 w 7725864"/>
              <a:gd name="connsiteY4" fmla="*/ 1266542 h 1266543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4 w 7725864"/>
              <a:gd name="connsiteY3" fmla="*/ 1436259 h 1436259"/>
              <a:gd name="connsiteX4" fmla="*/ 145117 w 7725864"/>
              <a:gd name="connsiteY4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5683618 w 7725864"/>
              <a:gd name="connsiteY3" fmla="*/ 848703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787556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  <a:gd name="connsiteX0" fmla="*/ 0 w 7725864"/>
              <a:gd name="connsiteY0" fmla="*/ 1436259 h 1436259"/>
              <a:gd name="connsiteX1" fmla="*/ 1 w 7725864"/>
              <a:gd name="connsiteY1" fmla="*/ 276175 h 1436259"/>
              <a:gd name="connsiteX2" fmla="*/ 2800699 w 7725864"/>
              <a:gd name="connsiteY2" fmla="*/ 0 h 1436259"/>
              <a:gd name="connsiteX3" fmla="*/ 7725863 w 7725864"/>
              <a:gd name="connsiteY3" fmla="*/ 570391 h 1436259"/>
              <a:gd name="connsiteX4" fmla="*/ 7725864 w 7725864"/>
              <a:gd name="connsiteY4" fmla="*/ 1436259 h 1436259"/>
              <a:gd name="connsiteX5" fmla="*/ 145117 w 7725864"/>
              <a:gd name="connsiteY5" fmla="*/ 1436258 h 14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5864" h="1436259">
                <a:moveTo>
                  <a:pt x="0" y="1436259"/>
                </a:moveTo>
                <a:cubicBezTo>
                  <a:pt x="0" y="1012741"/>
                  <a:pt x="1" y="699693"/>
                  <a:pt x="1" y="276175"/>
                </a:cubicBezTo>
                <a:lnTo>
                  <a:pt x="2800699" y="0"/>
                </a:lnTo>
                <a:lnTo>
                  <a:pt x="7725863" y="570391"/>
                </a:lnTo>
                <a:cubicBezTo>
                  <a:pt x="7725863" y="786625"/>
                  <a:pt x="7725864" y="1220025"/>
                  <a:pt x="7725864" y="1436259"/>
                </a:cubicBezTo>
                <a:lnTo>
                  <a:pt x="145117" y="1436258"/>
                </a:lnTo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9750" y="2683669"/>
            <a:ext cx="3422650" cy="647704"/>
            <a:chOff x="5166940" y="1563638"/>
            <a:chExt cx="3422650" cy="453750"/>
          </a:xfrm>
        </p:grpSpPr>
        <p:sp>
          <p:nvSpPr>
            <p:cNvPr id="4" name="양쪽 모서리가 둥근 사각형 3"/>
            <p:cNvSpPr/>
            <p:nvPr/>
          </p:nvSpPr>
          <p:spPr>
            <a:xfrm rot="16200000">
              <a:off x="5076106" y="1654472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5" name="그룹 108"/>
            <p:cNvGrpSpPr/>
            <p:nvPr/>
          </p:nvGrpSpPr>
          <p:grpSpPr>
            <a:xfrm>
              <a:off x="5205665" y="1599258"/>
              <a:ext cx="3383925" cy="382510"/>
              <a:chOff x="2578958" y="2169210"/>
              <a:chExt cx="983906" cy="465132"/>
            </a:xfrm>
          </p:grpSpPr>
          <p:sp>
            <p:nvSpPr>
              <p:cNvPr id="7" name="모서리가 둥근 직사각형 6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631831" y="2211710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2644" y="1667403"/>
              <a:ext cx="1869001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Container (Sandbox)</a:t>
              </a:r>
            </a:p>
          </p:txBody>
        </p:sp>
      </p:grpSp>
      <p:grpSp>
        <p:nvGrpSpPr>
          <p:cNvPr id="9" name="그룹 20"/>
          <p:cNvGrpSpPr/>
          <p:nvPr/>
        </p:nvGrpSpPr>
        <p:grpSpPr>
          <a:xfrm>
            <a:off x="539754" y="3372100"/>
            <a:ext cx="3422649" cy="1317083"/>
            <a:chOff x="5166941" y="2070691"/>
            <a:chExt cx="3422649" cy="92268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>
              <a:off x="4841640" y="2395992"/>
              <a:ext cx="922684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0" name="그룹 115"/>
            <p:cNvGrpSpPr/>
            <p:nvPr/>
          </p:nvGrpSpPr>
          <p:grpSpPr>
            <a:xfrm>
              <a:off x="5205665" y="2111564"/>
              <a:ext cx="3383925" cy="840937"/>
              <a:chOff x="578475" y="2236049"/>
              <a:chExt cx="3383925" cy="840937"/>
            </a:xfrm>
          </p:grpSpPr>
          <p:grpSp>
            <p:nvGrpSpPr>
              <p:cNvPr id="11" name="그룹 116"/>
              <p:cNvGrpSpPr/>
              <p:nvPr/>
            </p:nvGrpSpPr>
            <p:grpSpPr>
              <a:xfrm>
                <a:off x="578475" y="2236049"/>
                <a:ext cx="3383925" cy="840937"/>
                <a:chOff x="578474" y="2236049"/>
                <a:chExt cx="3604905" cy="840937"/>
              </a:xfrm>
            </p:grpSpPr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578474" y="2236049"/>
                  <a:ext cx="3604905" cy="840937"/>
                </a:xfrm>
                <a:prstGeom prst="roundRect">
                  <a:avLst>
                    <a:gd name="adj" fmla="val 2183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12700" dist="12700" dir="600000" algn="t" rotWithShape="0">
                    <a:prstClr val="black">
                      <a:alpha val="5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900" dirty="0">
                    <a:solidFill>
                      <a:prstClr val="black"/>
                    </a:solidFill>
                    <a:latin typeface="Trebuchet MS" pitchFamily="34" charset="0"/>
                    <a:ea typeface="굴림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772194" y="2350987"/>
                  <a:ext cx="3217465" cy="67484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3500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latin typeface="Trebuchet MS" pitchFamily="34" charset="0"/>
                    <a:ea typeface="굴림" pitchFamily="50" charset="-127"/>
                  </a:endParaRPr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683568" y="2656517"/>
                <a:ext cx="3149601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822719" y="2227813"/>
              <a:ext cx="2347498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KNOX Android Framework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7920" y="2617043"/>
              <a:ext cx="2761673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Security-Enhanced Android OS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03551" y="3223421"/>
            <a:ext cx="4888928" cy="1842033"/>
            <a:chOff x="4003551" y="2417564"/>
            <a:chExt cx="4888928" cy="1381525"/>
          </a:xfrm>
        </p:grpSpPr>
        <p:grpSp>
          <p:nvGrpSpPr>
            <p:cNvPr id="12" name="그룹 32"/>
            <p:cNvGrpSpPr/>
            <p:nvPr/>
          </p:nvGrpSpPr>
          <p:grpSpPr>
            <a:xfrm>
              <a:off x="4572000" y="2417564"/>
              <a:ext cx="4320479" cy="1372756"/>
              <a:chOff x="4572000" y="2099321"/>
              <a:chExt cx="4320479" cy="1372756"/>
            </a:xfrm>
          </p:grpSpPr>
          <p:sp>
            <p:nvSpPr>
              <p:cNvPr id="32" name="양쪽 모서리가 둥근 사각형 31"/>
              <p:cNvSpPr/>
              <p:nvPr/>
            </p:nvSpPr>
            <p:spPr>
              <a:xfrm>
                <a:off x="4572000" y="2099321"/>
                <a:ext cx="4320479" cy="1372756"/>
              </a:xfrm>
              <a:prstGeom prst="round2SameRect">
                <a:avLst>
                  <a:gd name="adj1" fmla="val 5282"/>
                  <a:gd name="adj2" fmla="val 6928"/>
                </a:avLst>
              </a:prstGeom>
              <a:gradFill>
                <a:gsLst>
                  <a:gs pos="0">
                    <a:srgbClr val="006FC0"/>
                  </a:gs>
                  <a:gs pos="100000">
                    <a:srgbClr val="0041AB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88024" y="2223912"/>
                <a:ext cx="3992774" cy="1057982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0"/>
                  </a:lightRig>
                </a:scene3d>
                <a:sp3d prstMaterial="softEdge"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pc="-40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Protect the integrity of Kernel during run time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Monitor, assert and verify the integrity of the kernel</a:t>
                </a:r>
              </a:p>
              <a:p>
                <a:pPr marL="180975" indent="-180975">
                  <a:spcBef>
                    <a:spcPts val="100"/>
                  </a:spcBef>
                  <a:buClr>
                    <a:srgbClr val="00B5F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dirty="0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Run in the protection of </a:t>
                </a:r>
                <a:r>
                  <a:rPr lang="en-US" altLang="ko-KR" dirty="0" err="1" smtClean="0">
                    <a:ln>
                      <a:prstDash val="solid"/>
                    </a:ln>
                    <a:solidFill>
                      <a:schemeClr val="bg1"/>
                    </a:solidFill>
                    <a:latin typeface="+mj-lt"/>
                    <a:ea typeface="-2002" pitchFamily="18" charset="-127"/>
                    <a:cs typeface="Arial" pitchFamily="34" charset="0"/>
                  </a:rPr>
                  <a:t>TrustZone</a:t>
                </a:r>
                <a:endParaRPr lang="en-US" altLang="ko-KR" dirty="0" smtClean="0">
                  <a:ln>
                    <a:prstDash val="solid"/>
                  </a:ln>
                  <a:solidFill>
                    <a:schemeClr val="bg1"/>
                  </a:solidFill>
                  <a:latin typeface="+mj-lt"/>
                  <a:ea typeface="-2002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9" name="꺾인 연결선 38"/>
            <p:cNvCxnSpPr/>
            <p:nvPr/>
          </p:nvCxnSpPr>
          <p:spPr>
            <a:xfrm flipV="1">
              <a:off x="4003551" y="3043089"/>
              <a:ext cx="540000" cy="75600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양쪽 모서리가 둥근 사각형 39"/>
          <p:cNvSpPr/>
          <p:nvPr/>
        </p:nvSpPr>
        <p:spPr>
          <a:xfrm rot="16200000">
            <a:off x="351939" y="4917718"/>
            <a:ext cx="647704" cy="272082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anchor="ctr" anchorCtr="0"/>
          <a:lstStyle/>
          <a:p>
            <a:pPr algn="ctr">
              <a:lnSpc>
                <a:spcPct val="80000"/>
              </a:lnSpc>
              <a:defRPr/>
            </a:pPr>
            <a:endParaRPr lang="ko-KR" altLang="en-US" sz="1200" dirty="0" smtClean="0">
              <a:solidFill>
                <a:prstClr val="white"/>
              </a:solidFill>
              <a:latin typeface="Trebuchet MS" pitchFamily="34" charset="0"/>
              <a:ea typeface="굴림" pitchFamily="50" charset="-127"/>
              <a:cs typeface="Calibri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578478" y="4780754"/>
            <a:ext cx="3383925" cy="546015"/>
          </a:xfrm>
          <a:prstGeom prst="roundRect">
            <a:avLst>
              <a:gd name="adj" fmla="val 5958"/>
            </a:avLst>
          </a:prstGeom>
          <a:gradFill flip="none" rotWithShape="1">
            <a:gsLst>
              <a:gs pos="0">
                <a:srgbClr val="0041AB"/>
              </a:gs>
              <a:gs pos="65000">
                <a:srgbClr val="006FC0"/>
              </a:gs>
              <a:gs pos="15000">
                <a:srgbClr val="006FC0"/>
              </a:gs>
              <a:gs pos="100000">
                <a:srgbClr val="0041AB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ko-KR" altLang="en-US" sz="1900" dirty="0">
              <a:solidFill>
                <a:schemeClr val="bg1"/>
              </a:solidFill>
              <a:latin typeface="Trebuchet MS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7790" y="4851522"/>
            <a:ext cx="2646670" cy="39138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  <a:scene3d>
              <a:camera prst="orthographicFront">
                <a:rot lat="0" lon="0" rev="0"/>
              </a:camera>
              <a:lightRig rig="glow" dir="t">
                <a:rot lat="0" lon="0" rev="0"/>
              </a:lightRig>
            </a:scene3d>
            <a:sp3d prstMaterial="softEdge">
              <a:bevelT w="1270" h="1270"/>
              <a:contourClr>
                <a:schemeClr val="bg1"/>
              </a:contourClr>
            </a:sp3d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400" dirty="0" err="1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TrustZone</a:t>
            </a:r>
            <a:r>
              <a:rPr lang="en-US" altLang="ko-KR" sz="14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-based Integrity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400" dirty="0" smtClean="0">
                <a:ln>
                  <a:prstDash val="solid"/>
                </a:ln>
                <a:solidFill>
                  <a:prstClr val="white"/>
                </a:solidFill>
                <a:latin typeface="Trebuchet MS" pitchFamily="34" charset="0"/>
                <a:ea typeface="-2002" pitchFamily="18" charset="-127"/>
                <a:cs typeface="Arial" pitchFamily="34" charset="0"/>
              </a:rPr>
              <a:t>Measurement Architecture(TIMA)</a:t>
            </a:r>
          </a:p>
        </p:txBody>
      </p:sp>
      <p:grpSp>
        <p:nvGrpSpPr>
          <p:cNvPr id="14" name="그룹 44"/>
          <p:cNvGrpSpPr/>
          <p:nvPr/>
        </p:nvGrpSpPr>
        <p:grpSpPr>
          <a:xfrm>
            <a:off x="539750" y="5418336"/>
            <a:ext cx="3422650" cy="647704"/>
            <a:chOff x="5166940" y="3553731"/>
            <a:chExt cx="3422650" cy="453750"/>
          </a:xfrm>
        </p:grpSpPr>
        <p:sp>
          <p:nvSpPr>
            <p:cNvPr id="46" name="양쪽 모서리가 둥근 사각형 45"/>
            <p:cNvSpPr/>
            <p:nvPr/>
          </p:nvSpPr>
          <p:spPr>
            <a:xfrm rot="16200000">
              <a:off x="5076106" y="3644565"/>
              <a:ext cx="453750" cy="272082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endParaRPr lang="ko-KR" altLang="en-US" sz="1200" dirty="0" smtClean="0">
                <a:solidFill>
                  <a:prstClr val="white"/>
                </a:solidFill>
                <a:latin typeface="Trebuchet MS" pitchFamily="34" charset="0"/>
                <a:ea typeface="굴림" pitchFamily="50" charset="-127"/>
                <a:cs typeface="Calibri" pitchFamily="34" charset="0"/>
              </a:endParaRPr>
            </a:p>
          </p:txBody>
        </p:sp>
        <p:grpSp>
          <p:nvGrpSpPr>
            <p:cNvPr id="15" name="그룹 108"/>
            <p:cNvGrpSpPr/>
            <p:nvPr/>
          </p:nvGrpSpPr>
          <p:grpSpPr>
            <a:xfrm>
              <a:off x="5205665" y="3589351"/>
              <a:ext cx="3383925" cy="382511"/>
              <a:chOff x="2578958" y="2169210"/>
              <a:chExt cx="983906" cy="465132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2578958" y="2169210"/>
                <a:ext cx="983906" cy="465132"/>
              </a:xfrm>
              <a:prstGeom prst="roundRect">
                <a:avLst>
                  <a:gd name="adj" fmla="val 595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dist="12700" dir="600000" algn="t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ko-KR" altLang="en-US" sz="1900" dirty="0">
                  <a:solidFill>
                    <a:prstClr val="black"/>
                  </a:solidFill>
                  <a:latin typeface="Trebuchet MS" pitchFamily="34" charset="0"/>
                  <a:ea typeface="굴림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631831" y="2250623"/>
                <a:ext cx="878160" cy="37326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5710413" y="3695896"/>
              <a:ext cx="2387372" cy="17249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>
                <a:defRPr/>
              </a:pPr>
              <a:r>
                <a:rPr lang="en-US" altLang="ko-KR" sz="1600" dirty="0" smtClean="0">
                  <a:ln>
                    <a:prstDash val="solid"/>
                  </a:ln>
                  <a:solidFill>
                    <a:prstClr val="white">
                      <a:lumMod val="65000"/>
                    </a:prstClr>
                  </a:solidFill>
                  <a:latin typeface="Trebuchet MS" pitchFamily="34" charset="0"/>
                  <a:ea typeface="-2002" pitchFamily="18" charset="-127"/>
                  <a:cs typeface="Arial" pitchFamily="34" charset="0"/>
                </a:rPr>
                <a:t>Customizable Secure Boot</a:t>
              </a:r>
            </a:p>
          </p:txBody>
        </p:sp>
      </p:grpSp>
      <p:grpSp>
        <p:nvGrpSpPr>
          <p:cNvPr id="43" name="그룹 37"/>
          <p:cNvGrpSpPr/>
          <p:nvPr/>
        </p:nvGrpSpPr>
        <p:grpSpPr>
          <a:xfrm>
            <a:off x="1071295" y="1796819"/>
            <a:ext cx="2576783" cy="760776"/>
            <a:chOff x="956992" y="1177652"/>
            <a:chExt cx="2576783" cy="570582"/>
          </a:xfrm>
        </p:grpSpPr>
        <p:sp>
          <p:nvSpPr>
            <p:cNvPr id="45" name="모서리가 둥근 직사각형 44"/>
            <p:cNvSpPr/>
            <p:nvPr/>
          </p:nvSpPr>
          <p:spPr bwMode="auto">
            <a:xfrm>
              <a:off x="956992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Enterprise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2280967" y="1177652"/>
              <a:ext cx="1252808" cy="570582"/>
            </a:xfrm>
            <a:prstGeom prst="roundRect">
              <a:avLst>
                <a:gd name="adj" fmla="val 6476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0" anchor="ctr" anchorCtr="0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Personal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  <a:latin typeface="Trebuchet MS" pitchFamily="34" charset="0"/>
                  <a:ea typeface="굴림" pitchFamily="50" charset="-127"/>
                  <a:cs typeface="Calibri" pitchFamily="34" charset="0"/>
                </a:rPr>
                <a:t>Apps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TrustZone</a:t>
            </a:r>
            <a:r>
              <a:rPr lang="en-US" altLang="ko-KR" sz="2800" dirty="0" smtClean="0">
                <a:solidFill>
                  <a:schemeClr val="bg1"/>
                </a:solidFill>
              </a:rPr>
              <a:t>-based Integrity Measurement Arch.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209800" y="1524000"/>
            <a:ext cx="6324600" cy="4038600"/>
          </a:xfrm>
        </p:spPr>
        <p:txBody>
          <a:bodyPr>
            <a:noAutofit/>
          </a:bodyPr>
          <a:lstStyle/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Government-attested Secure Boot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KNOX devices will be manufactured with a US Gov’t certified root-of-trust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When the device boots up only a US Gov’t approved OS will load</a:t>
            </a:r>
          </a:p>
          <a:p>
            <a:pPr lvl="1"/>
            <a:endParaRPr lang="en-US" altLang="zh-CN" sz="400" dirty="0" smtClean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CAC (Common Access Card) Support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DoD approved secure device access</a:t>
            </a:r>
          </a:p>
          <a:p>
            <a:pPr marL="673100" lvl="2" indent="-285750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Secure PKI Certificate Based </a:t>
            </a:r>
          </a:p>
          <a:p>
            <a:pPr marL="387350" lvl="2" indent="0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	 </a:t>
            </a:r>
            <a:r>
              <a:rPr lang="en-US" altLang="zh-CN" i="0" dirty="0" smtClean="0">
                <a:solidFill>
                  <a:schemeClr val="tx1"/>
                </a:solidFill>
              </a:rPr>
              <a:t>     Authentication for</a:t>
            </a:r>
            <a:endParaRPr lang="en-US" altLang="zh-CN" i="0" dirty="0">
              <a:solidFill>
                <a:schemeClr val="tx1"/>
              </a:solidFill>
            </a:endParaRP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Device Lock Screen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Browser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Email</a:t>
            </a:r>
          </a:p>
          <a:p>
            <a:pPr marL="933116" lvl="3" indent="-285750">
              <a:buFont typeface="Arial" pitchFamily="34" charset="0"/>
              <a:buChar char="•"/>
            </a:pPr>
            <a:r>
              <a:rPr lang="en-US" altLang="zh-CN" sz="1200" dirty="0" smtClean="0"/>
              <a:t>VPN Client</a:t>
            </a:r>
          </a:p>
          <a:p>
            <a:pPr lvl="2"/>
            <a:endParaRPr lang="en-US" altLang="zh-CN" sz="400" i="0" dirty="0" smtClean="0">
              <a:solidFill>
                <a:schemeClr val="tx1"/>
              </a:solidFill>
            </a:endParaRPr>
          </a:p>
          <a:p>
            <a:pPr marL="458788" lvl="1" indent="-285750">
              <a:buFont typeface="Wingdings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Certifications and Compliance</a:t>
            </a:r>
          </a:p>
          <a:p>
            <a:pPr marL="685800" lvl="2" indent="-282575" defTabSz="276225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Meets requirements for FIPS 140-2 </a:t>
            </a:r>
          </a:p>
          <a:p>
            <a:pPr marL="685800" lvl="2" indent="-282575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Level 1 certification for both data </a:t>
            </a:r>
          </a:p>
          <a:p>
            <a:pPr marL="685800" lvl="2" indent="-282575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at rest and data in transit</a:t>
            </a:r>
          </a:p>
          <a:p>
            <a:pPr marL="688975" lvl="2" indent="-285750" defTabSz="276225">
              <a:buFont typeface="Calibri" pitchFamily="34" charset="0"/>
              <a:buChar char="—"/>
            </a:pPr>
            <a:r>
              <a:rPr lang="en-US" altLang="zh-CN" i="0" dirty="0" smtClean="0">
                <a:solidFill>
                  <a:schemeClr val="tx1"/>
                </a:solidFill>
              </a:rPr>
              <a:t>MDM policies to comply with the </a:t>
            </a:r>
          </a:p>
          <a:p>
            <a:pPr marL="403225" lvl="2" indent="0" defTabSz="276225">
              <a:buNone/>
            </a:pPr>
            <a:r>
              <a:rPr lang="en-US" altLang="zh-CN" i="0" dirty="0">
                <a:solidFill>
                  <a:schemeClr val="tx1"/>
                </a:solidFill>
              </a:rPr>
              <a:t> </a:t>
            </a:r>
            <a:r>
              <a:rPr lang="en-US" altLang="zh-CN" i="0" dirty="0" smtClean="0">
                <a:solidFill>
                  <a:schemeClr val="tx1"/>
                </a:solidFill>
              </a:rPr>
              <a:t>       </a:t>
            </a:r>
            <a:r>
              <a:rPr lang="en-US" altLang="zh-CN" dirty="0" smtClean="0">
                <a:solidFill>
                  <a:schemeClr val="tx1"/>
                </a:solidFill>
              </a:rPr>
              <a:t>U.S. DoD Mobile OS Security  Requirements Guide</a:t>
            </a:r>
          </a:p>
          <a:p>
            <a:pPr marL="688975" lvl="2" indent="-285750" defTabSz="276225">
              <a:buFont typeface="Calibri" pitchFamily="34" charset="0"/>
              <a:buChar char="—"/>
            </a:pPr>
            <a:endParaRPr lang="en-US" altLang="zh-CN" i="0" dirty="0" smtClean="0">
              <a:solidFill>
                <a:schemeClr val="tx1"/>
              </a:solidFill>
            </a:endParaRPr>
          </a:p>
          <a:p>
            <a:pPr marL="688975" lvl="2" indent="-285750" defTabSz="276225">
              <a:buFont typeface="Calibri" pitchFamily="34" charset="0"/>
              <a:buChar char="—"/>
            </a:pPr>
            <a:endParaRPr lang="en-US" altLang="zh-CN" i="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3872" y="1600200"/>
            <a:ext cx="1676400" cy="4343400"/>
          </a:xfrm>
          <a:prstGeom prst="roundRect">
            <a:avLst>
              <a:gd name="adj" fmla="val 4321"/>
            </a:avLst>
          </a:prstGeom>
          <a:solidFill>
            <a:schemeClr val="bg1"/>
          </a:solidFill>
          <a:ln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1200" b="1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SRG Compliant</a:t>
            </a:r>
            <a:endParaRPr kumimoji="1" lang="zh-CN" altLang="en-US" sz="12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2" descr="http://t3.gstatic.com/images?q=tbn:ANd9GcRNYJ2eFn6uDqJInKtw2iWX7MVddwJN8d9qvk1OyB0lf5HGm-4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4419600"/>
            <a:ext cx="1143000" cy="1143000"/>
          </a:xfrm>
          <a:prstGeom prst="rect">
            <a:avLst/>
          </a:prstGeom>
          <a:noFill/>
        </p:spPr>
      </p:pic>
      <p:pic>
        <p:nvPicPr>
          <p:cNvPr id="11" name="Picture 4" descr="http://t2.gstatic.com/images?q=tbn:ANd9GcTJO_PYw1eIerKpXGDrqzjcDBl-l7i3-dxSzukMxAnFvRkkz9UHy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1752600"/>
            <a:ext cx="1143000" cy="1143000"/>
          </a:xfrm>
          <a:prstGeom prst="rect">
            <a:avLst/>
          </a:prstGeom>
          <a:noFill/>
        </p:spPr>
      </p:pic>
      <p:pic>
        <p:nvPicPr>
          <p:cNvPr id="12" name="Picture 2" descr="http://t0.gstatic.com/images?q=tbn:ANd9GcSPBXv5bt51Akn7HDpJRNHJV6os27V_GKyzJNQhxFqXtDzTUtn-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" y="3048000"/>
            <a:ext cx="1143000" cy="114300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5200"/>
            <a:ext cx="3352800" cy="27089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329013" y="152400"/>
            <a:ext cx="890187" cy="1143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Government and High-Security Readiness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4800" y="839109"/>
            <a:ext cx="448543" cy="456291"/>
          </a:xfrm>
          <a:prstGeom prst="roundRect">
            <a:avLst>
              <a:gd name="adj" fmla="val 7292"/>
            </a:avLst>
          </a:prstGeom>
          <a:solidFill>
            <a:srgbClr val="00206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940290"/>
            <a:ext cx="217731" cy="304800"/>
          </a:xfrm>
          <a:prstGeom prst="rect">
            <a:avLst/>
          </a:prstGeom>
        </p:spPr>
      </p:pic>
      <p:sp>
        <p:nvSpPr>
          <p:cNvPr id="20" name="Content Placeholder 6"/>
          <p:cNvSpPr txBox="1">
            <a:spLocks/>
          </p:cNvSpPr>
          <p:nvPr/>
        </p:nvSpPr>
        <p:spPr>
          <a:xfrm>
            <a:off x="2362200" y="1143000"/>
            <a:ext cx="5715000" cy="92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10243" rtl="0" eaLnBrk="1" latinLnBrk="0" hangingPunct="1">
              <a:spcBef>
                <a:spcPts val="1800"/>
              </a:spcBef>
              <a:buClr>
                <a:srgbClr val="0070C0"/>
              </a:buClr>
              <a:buSzPct val="70000"/>
              <a:buFont typeface="Wingdings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5613" indent="-228600" algn="l" defTabSz="410243" rtl="0" eaLnBrk="1" latinLnBrk="0" hangingPunct="1">
              <a:spcBef>
                <a:spcPct val="20000"/>
              </a:spcBef>
              <a:buSzPct val="70000"/>
              <a:buFont typeface="Wingdings" charset="2"/>
              <a:buChar char=""/>
              <a:defRPr sz="1600" kern="1200">
                <a:solidFill>
                  <a:schemeClr val="accent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803275" indent="-180975" algn="l" defTabSz="410243" rtl="0" eaLnBrk="1" latinLnBrk="0" hangingPunct="1">
              <a:spcBef>
                <a:spcPct val="20000"/>
              </a:spcBef>
              <a:buSzPct val="100000"/>
              <a:buFont typeface="Symbol" charset="2"/>
              <a:buChar char="-"/>
              <a:defRPr sz="1400" i="1" kern="1200">
                <a:solidFill>
                  <a:schemeClr val="accent6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435851" indent="-205122" algn="l" defTabSz="410243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46095" indent="-205122" algn="l" defTabSz="410243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256338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66581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6826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87068" indent="-205122" algn="l" defTabSz="410243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b="1" i="1" dirty="0" smtClean="0">
                <a:solidFill>
                  <a:srgbClr val="0070C0"/>
                </a:solidFill>
              </a:rPr>
              <a:t>For government and military use, KNOX provides additional security features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22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953000" cy="5105400"/>
          </a:xfrm>
        </p:spPr>
        <p:txBody>
          <a:bodyPr>
            <a:normAutofit/>
          </a:bodyPr>
          <a:lstStyle/>
          <a:p>
            <a:pPr algn="ctr"/>
            <a:r>
              <a:rPr lang="en-US" sz="1700" b="1" i="1" dirty="0" smtClean="0">
                <a:solidFill>
                  <a:srgbClr val="0070C0"/>
                </a:solidFill>
              </a:rPr>
              <a:t>KNOX leverages 3 core components to ensure device integrity down to the hardware layer with strong native protection against malware</a:t>
            </a:r>
          </a:p>
          <a:p>
            <a:pPr algn="ctr"/>
            <a:endParaRPr lang="en-US" sz="500" dirty="0"/>
          </a:p>
          <a:p>
            <a:r>
              <a:rPr lang="en-US" sz="500" dirty="0" smtClean="0"/>
              <a:t>    </a:t>
            </a:r>
            <a:r>
              <a:rPr lang="en-US" dirty="0" smtClean="0"/>
              <a:t>     </a:t>
            </a:r>
            <a:r>
              <a:rPr lang="en-US" sz="1600" dirty="0" smtClean="0"/>
              <a:t>Secure Boot prevents unauthorized operating systems and software from loading during the startup (boot) process</a:t>
            </a:r>
          </a:p>
          <a:p>
            <a:r>
              <a:rPr lang="en-US" altLang="zh-CN" sz="1600" dirty="0" smtClean="0"/>
              <a:t>      The TrustZone</a:t>
            </a:r>
            <a:r>
              <a:rPr lang="en-US" altLang="zh-CN" sz="1600" dirty="0"/>
              <a:t>-based Integrity </a:t>
            </a:r>
            <a:r>
              <a:rPr lang="en-US" altLang="zh-CN" sz="1600" dirty="0" smtClean="0"/>
              <a:t>Monitoring Architecture (</a:t>
            </a:r>
            <a:r>
              <a:rPr lang="en-US" altLang="zh-CN" sz="1600" dirty="0"/>
              <a:t>TIMA</a:t>
            </a:r>
            <a:r>
              <a:rPr lang="en-US" altLang="zh-CN" sz="1600" dirty="0" smtClean="0"/>
              <a:t>) acts as a watchdog over the lowest levels of the Android OS</a:t>
            </a:r>
            <a:endParaRPr lang="en-US" altLang="zh-CN" sz="1600" dirty="0"/>
          </a:p>
          <a:p>
            <a:r>
              <a:rPr lang="en-US" sz="1600" dirty="0" smtClean="0"/>
              <a:t>      Security-Enhanced Android (SE Android), originally developed by the NSA, offers a new highly secure architecture for Android</a:t>
            </a:r>
          </a:p>
          <a:p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5"/>
          </p:nvPr>
        </p:nvSpPr>
        <p:spPr>
          <a:xfrm>
            <a:off x="5410200" y="1191871"/>
            <a:ext cx="3350487" cy="505652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50" y="1348045"/>
            <a:ext cx="2587548" cy="487494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829806" y="5404766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1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21992" y="4448928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2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041325" y="3280126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3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3729" y="2722239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1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1278" y="3733800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2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278" y="4724400"/>
            <a:ext cx="274320" cy="2739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kumimoji="1" lang="en-US" altLang="zh-CN" sz="1400" b="1" dirty="0">
                <a:solidFill>
                  <a:prstClr val="white"/>
                </a:solidFill>
                <a:cs typeface="Calibri"/>
              </a:rPr>
              <a:t>3</a:t>
            </a:r>
            <a:endParaRPr kumimoji="1" lang="zh-CN" altLang="en-US" sz="1400" b="1" dirty="0">
              <a:solidFill>
                <a:prstClr val="white"/>
              </a:solidFill>
              <a:cs typeface="Calibri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000" r="49923"/>
          <a:stretch/>
        </p:blipFill>
        <p:spPr>
          <a:xfrm>
            <a:off x="304800" y="154295"/>
            <a:ext cx="890085" cy="1141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1295400" y="228600"/>
            <a:ext cx="7301345" cy="513728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/>
                </a:solidFill>
              </a:rPr>
              <a:t>Operating System Security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52400"/>
            <a:ext cx="432885" cy="3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Slide Number Placeholder 3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  <a:noFill/>
        </p:spPr>
        <p:txBody>
          <a:bodyPr tIns="0" rIns="0" bIns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092"/>
            <a:fld id="{799DFE3A-DCB9-417B-9F42-6A42C31B9C64}" type="slidenum">
              <a:rPr lang="ko-KR" altLang="en-US" sz="1400" smtClean="0">
                <a:solidFill>
                  <a:prstClr val="white"/>
                </a:solidFill>
              </a:rPr>
              <a:pPr algn="l" defTabSz="457092"/>
              <a:t>23</a:t>
            </a:fld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Summary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222761" y="1214013"/>
            <a:ext cx="4456612" cy="5279784"/>
            <a:chOff x="365705" y="1588615"/>
            <a:chExt cx="3481300" cy="4124324"/>
          </a:xfrm>
        </p:grpSpPr>
        <p:sp>
          <p:nvSpPr>
            <p:cNvPr id="3" name="모서리가 둥근 직사각형 8"/>
            <p:cNvSpPr/>
            <p:nvPr/>
          </p:nvSpPr>
          <p:spPr>
            <a:xfrm>
              <a:off x="365705" y="1588615"/>
              <a:ext cx="3481300" cy="4124324"/>
            </a:xfrm>
            <a:prstGeom prst="roundRect">
              <a:avLst>
                <a:gd name="adj" fmla="val 4390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1905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2000" i="1">
                <a:solidFill>
                  <a:srgbClr val="92D050"/>
                </a:solidFill>
                <a:latin typeface="Trebuchet MS" pitchFamily="34" charset="0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2599" y="1680450"/>
              <a:ext cx="1653228" cy="1892788"/>
              <a:chOff x="586121" y="1460854"/>
              <a:chExt cx="1901571" cy="2244993"/>
            </a:xfrm>
          </p:grpSpPr>
          <p:pic>
            <p:nvPicPr>
              <p:cNvPr id="5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40" y="1984073"/>
                <a:ext cx="1721775" cy="172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1"/>
              <p:cNvSpPr/>
              <p:nvPr/>
            </p:nvSpPr>
            <p:spPr>
              <a:xfrm>
                <a:off x="694272" y="2071139"/>
                <a:ext cx="1495713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Application Containers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7" name="직사각형 14"/>
              <p:cNvSpPr/>
              <p:nvPr/>
            </p:nvSpPr>
            <p:spPr>
              <a:xfrm>
                <a:off x="694272" y="2498472"/>
                <a:ext cx="1222769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On-Device Data Encryption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8" name="직사각형 15"/>
              <p:cNvSpPr/>
              <p:nvPr/>
            </p:nvSpPr>
            <p:spPr>
              <a:xfrm>
                <a:off x="694272" y="3103464"/>
                <a:ext cx="1222769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Per-app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VPN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9" name="직사각형 16"/>
              <p:cNvSpPr/>
              <p:nvPr/>
            </p:nvSpPr>
            <p:spPr>
              <a:xfrm>
                <a:off x="586121" y="1460854"/>
                <a:ext cx="1901571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Enhanced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Application Security</a:t>
                </a:r>
                <a:endParaRPr lang="en-US" altLang="ko-KR" sz="120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그룹 5"/>
            <p:cNvGrpSpPr/>
            <p:nvPr/>
          </p:nvGrpSpPr>
          <p:grpSpPr>
            <a:xfrm>
              <a:off x="2134057" y="1679457"/>
              <a:ext cx="1502793" cy="1896012"/>
              <a:chOff x="2339752" y="1460854"/>
              <a:chExt cx="1728539" cy="2248818"/>
            </a:xfrm>
          </p:grpSpPr>
          <p:pic>
            <p:nvPicPr>
              <p:cNvPr id="11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2" y="1984073"/>
                <a:ext cx="1725598" cy="1725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7"/>
              <p:cNvSpPr/>
              <p:nvPr/>
            </p:nvSpPr>
            <p:spPr>
              <a:xfrm>
                <a:off x="2898858" y="2071140"/>
                <a:ext cx="1134528" cy="24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CAC/PIV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3" name="직사각형 18"/>
              <p:cNvSpPr/>
              <p:nvPr/>
            </p:nvSpPr>
            <p:spPr>
              <a:xfrm>
                <a:off x="2898858" y="2564904"/>
                <a:ext cx="1134528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FIPS 140-2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VPN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4" name="직사각형 19"/>
              <p:cNvSpPr/>
              <p:nvPr/>
            </p:nvSpPr>
            <p:spPr>
              <a:xfrm>
                <a:off x="2784340" y="3112090"/>
                <a:ext cx="1282856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Government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Root of Trust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5" name="직사각형 20"/>
              <p:cNvSpPr/>
              <p:nvPr/>
            </p:nvSpPr>
            <p:spPr>
              <a:xfrm>
                <a:off x="2339752" y="1460854"/>
                <a:ext cx="1728539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400" dirty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Defense &amp;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400" dirty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Government Ready</a:t>
                </a:r>
                <a:endParaRPr lang="en-US" altLang="ko-KR" sz="1200" dirty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16" name="직사각형 21"/>
              <p:cNvSpPr/>
              <p:nvPr/>
            </p:nvSpPr>
            <p:spPr>
              <a:xfrm>
                <a:off x="2457891" y="2071141"/>
                <a:ext cx="783482" cy="652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US </a:t>
                </a:r>
                <a:r>
                  <a:rPr lang="en-US" altLang="ko-KR" sz="1200" i="1" dirty="0" err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DoD</a:t>
                </a:r>
                <a:endParaRPr lang="en-US" altLang="ko-KR" sz="1200" i="1" dirty="0" smtClean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Mobile OS SRG*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8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(*in process)</a:t>
                </a:r>
                <a:endParaRPr lang="en-US" altLang="ko-KR" sz="8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그룹 1023"/>
            <p:cNvGrpSpPr/>
            <p:nvPr/>
          </p:nvGrpSpPr>
          <p:grpSpPr>
            <a:xfrm>
              <a:off x="512702" y="3648518"/>
              <a:ext cx="1537603" cy="1857329"/>
              <a:chOff x="586121" y="3664580"/>
              <a:chExt cx="1768579" cy="2202938"/>
            </a:xfrm>
          </p:grpSpPr>
          <p:pic>
            <p:nvPicPr>
              <p:cNvPr id="18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38" y="3664580"/>
                <a:ext cx="1721662" cy="1721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22"/>
              <p:cNvSpPr/>
              <p:nvPr/>
            </p:nvSpPr>
            <p:spPr>
              <a:xfrm>
                <a:off x="586121" y="5419345"/>
                <a:ext cx="1728539" cy="44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Ultra-secure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400" smtClean="0">
                    <a:solidFill>
                      <a:srgbClr val="002060"/>
                    </a:solidFill>
                    <a:latin typeface="Trebuchet MS" pitchFamily="34" charset="0"/>
                    <a:cs typeface="Arial" pitchFamily="34" charset="0"/>
                  </a:rPr>
                  <a:t>Operating System</a:t>
                </a:r>
                <a:endParaRPr lang="en-US" altLang="ko-KR" sz="120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0" name="직사각형 24"/>
              <p:cNvSpPr/>
              <p:nvPr/>
            </p:nvSpPr>
            <p:spPr>
              <a:xfrm>
                <a:off x="694273" y="3861049"/>
                <a:ext cx="1134527" cy="550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Security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Enhanced</a:t>
                </a:r>
                <a:b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(SE) Android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1" name="직사각형 25"/>
              <p:cNvSpPr/>
              <p:nvPr/>
            </p:nvSpPr>
            <p:spPr>
              <a:xfrm>
                <a:off x="694273" y="4532337"/>
                <a:ext cx="1573471" cy="396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Trust Zone-based</a:t>
                </a:r>
              </a:p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Integrity monitoring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2" name="직사각형 26"/>
              <p:cNvSpPr/>
              <p:nvPr/>
            </p:nvSpPr>
            <p:spPr>
              <a:xfrm>
                <a:off x="694273" y="5014183"/>
                <a:ext cx="1222769" cy="24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90000"/>
                  </a:lnSpc>
                </a:pPr>
                <a:r>
                  <a:rPr lang="en-US" altLang="ko-KR" sz="1200" i="1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Secure Boot</a:t>
                </a:r>
                <a:endParaRPr lang="en-US" altLang="ko-KR" sz="1200" i="1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" name="그룹 1024"/>
            <p:cNvGrpSpPr/>
            <p:nvPr/>
          </p:nvGrpSpPr>
          <p:grpSpPr>
            <a:xfrm>
              <a:off x="1979714" y="3645244"/>
              <a:ext cx="1691379" cy="1454876"/>
              <a:chOff x="2162225" y="3660645"/>
              <a:chExt cx="1945455" cy="1725598"/>
            </a:xfrm>
          </p:grpSpPr>
          <p:pic>
            <p:nvPicPr>
              <p:cNvPr id="24" name="Picture 2" descr="D:\_SHARED\[MWC]\fig00_bluepanle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1" y="3660645"/>
                <a:ext cx="1725598" cy="1725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8"/>
              <p:cNvSpPr/>
              <p:nvPr/>
            </p:nvSpPr>
            <p:spPr>
              <a:xfrm>
                <a:off x="2898858" y="3862715"/>
                <a:ext cx="1134527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390+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IT Policies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6" name="직사각형 29"/>
              <p:cNvSpPr/>
              <p:nvPr/>
            </p:nvSpPr>
            <p:spPr>
              <a:xfrm>
                <a:off x="2493525" y="4356478"/>
                <a:ext cx="1539862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840+</a:t>
                </a:r>
                <a:b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</a:b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MDM APIs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  <p:sp>
            <p:nvSpPr>
              <p:cNvPr id="27" name="직사각형 30"/>
              <p:cNvSpPr/>
              <p:nvPr/>
            </p:nvSpPr>
            <p:spPr>
              <a:xfrm>
                <a:off x="2162225" y="4856346"/>
                <a:ext cx="1945455" cy="3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Active Directory based</a:t>
                </a:r>
              </a:p>
              <a:p>
                <a:pPr algn="r" defTabSz="914377">
                  <a:lnSpc>
                    <a:spcPct val="90000"/>
                  </a:lnSpc>
                </a:pPr>
                <a:r>
                  <a:rPr lang="en-US" altLang="ko-KR" sz="1200" i="1" dirty="0" smtClean="0">
                    <a:solidFill>
                      <a:prstClr val="white"/>
                    </a:solidFill>
                    <a:latin typeface="Trebuchet MS" pitchFamily="34" charset="0"/>
                    <a:cs typeface="Arial" pitchFamily="34" charset="0"/>
                  </a:rPr>
                  <a:t>Management</a:t>
                </a:r>
                <a:endParaRPr lang="en-US" altLang="ko-KR" sz="1200" i="1" dirty="0">
                  <a:solidFill>
                    <a:prstClr val="white"/>
                  </a:solidFill>
                  <a:latin typeface="Trebuchet MS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8" name="Picture 3" descr="D:\_SHARED\[MWC]\fig00_an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8" y="2925165"/>
              <a:ext cx="1222611" cy="12175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3"/>
            <p:cNvSpPr/>
            <p:nvPr/>
          </p:nvSpPr>
          <p:spPr>
            <a:xfrm>
              <a:off x="2134054" y="5128034"/>
              <a:ext cx="1573851" cy="377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rPr>
                <a:t>Best-in-class</a:t>
              </a:r>
            </a:p>
            <a:p>
              <a:pPr algn="r" defTabSz="914377" eaLnBrk="0" latinLnBrk="0" hangingPunct="0"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060"/>
                  </a:solidFill>
                  <a:latin typeface="Trebuchet MS" pitchFamily="34" charset="0"/>
                  <a:cs typeface="Arial" pitchFamily="34" charset="0"/>
                </a:rPr>
                <a:t>Device Management</a:t>
              </a:r>
              <a:endParaRPr lang="en-US" altLang="ko-KR" sz="1200" dirty="0">
                <a:solidFill>
                  <a:srgbClr val="002060"/>
                </a:solidFill>
                <a:latin typeface="Trebuchet MS" pitchFamily="34" charset="0"/>
                <a:cs typeface="Arial" pitchFamily="34" charset="0"/>
              </a:endParaRPr>
            </a:p>
          </p:txBody>
        </p:sp>
      </p:grpSp>
      <p:sp>
        <p:nvSpPr>
          <p:cNvPr id="31" name="내용 개체 틀 2"/>
          <p:cNvSpPr txBox="1">
            <a:spLocks/>
          </p:cNvSpPr>
          <p:nvPr/>
        </p:nvSpPr>
        <p:spPr>
          <a:xfrm>
            <a:off x="5029733" y="1170689"/>
            <a:ext cx="3988772" cy="4283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spcAft>
                <a:spcPts val="1200"/>
              </a:spcAft>
            </a:pPr>
            <a:endParaRPr lang="en-US" altLang="ko-KR" sz="2000" dirty="0" smtClean="0">
              <a:latin typeface="Trebuchet MS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09910" y="1195332"/>
            <a:ext cx="410859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latin typeface="Trebuchet MS" pitchFamily="34" charset="0"/>
              </a:rPr>
              <a:t>Dual Persona</a:t>
            </a:r>
            <a:br>
              <a:rPr lang="en-US" altLang="ko-KR" sz="2000" dirty="0" smtClean="0">
                <a:latin typeface="Trebuchet MS" pitchFamily="34" charset="0"/>
              </a:rPr>
            </a:br>
            <a:r>
              <a:rPr lang="en-US" altLang="ko-KR" sz="1400" dirty="0" smtClean="0">
                <a:latin typeface="Trebuchet MS" pitchFamily="34" charset="0"/>
              </a:rPr>
              <a:t>(container)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latin typeface="Trebuchet MS" pitchFamily="34" charset="0"/>
              </a:rPr>
              <a:t>Security Enhanced Android</a:t>
            </a:r>
            <a:br>
              <a:rPr lang="en-US" altLang="ko-KR" sz="2000" dirty="0" smtClean="0">
                <a:latin typeface="Trebuchet MS" pitchFamily="34" charset="0"/>
              </a:rPr>
            </a:br>
            <a:r>
              <a:rPr lang="en-US" altLang="ko-KR" sz="1400" dirty="0" smtClean="0">
                <a:latin typeface="Trebuchet MS" pitchFamily="34" charset="0"/>
              </a:rPr>
              <a:t>(Based on US NSA developed technology)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Trebuchet MS" pitchFamily="34" charset="0"/>
              </a:rPr>
              <a:t>Hardware-supported Operating System Security </a:t>
            </a:r>
          </a:p>
          <a:p>
            <a:pPr marL="742950" lvl="1" indent="-285750">
              <a:spcAft>
                <a:spcPts val="1200"/>
              </a:spcAft>
              <a:buFont typeface="Wingdings" charset="2"/>
              <a:buChar char="²"/>
            </a:pPr>
            <a:r>
              <a:rPr lang="en-US" altLang="ko-KR" sz="1600" dirty="0">
                <a:solidFill>
                  <a:prstClr val="black"/>
                </a:solidFill>
                <a:latin typeface="Trebuchet MS" pitchFamily="34" charset="0"/>
              </a:rPr>
              <a:t>Integrity Monitoring </a:t>
            </a:r>
          </a:p>
          <a:p>
            <a:pPr marL="742950" lvl="1" indent="-285750">
              <a:spcAft>
                <a:spcPts val="1200"/>
              </a:spcAft>
              <a:buFont typeface="Wingdings" charset="2"/>
              <a:buChar char="²"/>
            </a:pPr>
            <a:r>
              <a:rPr lang="en-US" altLang="ko-KR" sz="1600" dirty="0">
                <a:solidFill>
                  <a:prstClr val="black"/>
                </a:solidFill>
                <a:latin typeface="Trebuchet MS" pitchFamily="34" charset="0"/>
              </a:rPr>
              <a:t>Customizable Secure Boot</a:t>
            </a:r>
          </a:p>
          <a:p>
            <a:pPr marL="288925" indent="-288925">
              <a:spcAft>
                <a:spcPts val="1800"/>
              </a:spcAft>
              <a:buFont typeface="Arial"/>
              <a:buChar char="•"/>
            </a:pPr>
            <a:r>
              <a:rPr lang="en-US" altLang="ko-KR" sz="2000" dirty="0" smtClean="0">
                <a:solidFill>
                  <a:prstClr val="black"/>
                </a:solidFill>
                <a:latin typeface="Trebuchet MS" pitchFamily="34" charset="0"/>
              </a:rPr>
              <a:t>Enterprise policy enforcement: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²"/>
            </a:pP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390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</a:rPr>
              <a:t>+ IT </a:t>
            </a: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policies</a:t>
            </a:r>
          </a:p>
          <a:p>
            <a:pPr marL="800100" lvl="1" indent="-342900">
              <a:spcAft>
                <a:spcPts val="1200"/>
              </a:spcAft>
              <a:buFont typeface="Wingdings" charset="2"/>
              <a:buChar char="²"/>
            </a:pPr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</a:rPr>
              <a:t>840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</a:rPr>
              <a:t>+ MDM APIs</a:t>
            </a:r>
            <a:endParaRPr lang="en-US" altLang="ko-KR" dirty="0" smtClean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092"/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 defTabSz="457092"/>
              <a:t>25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The Next Big Thing for </a:t>
            </a:r>
            <a:r>
              <a:rPr lang="en-US" sz="2900" b="1" dirty="0" smtClean="0">
                <a:solidFill>
                  <a:prstClr val="white"/>
                </a:solidFill>
              </a:rPr>
              <a:t>Business </a:t>
            </a:r>
            <a:r>
              <a:rPr lang="en-US" sz="2900" dirty="0" smtClean="0">
                <a:solidFill>
                  <a:prstClr val="white"/>
                </a:solidFill>
              </a:rPr>
              <a:t>is Here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8111" y="1676400"/>
            <a:ext cx="5712489" cy="3953131"/>
          </a:xfrm>
          <a:prstGeom prst="rect">
            <a:avLst/>
          </a:prstGeom>
          <a:noFill/>
        </p:spPr>
        <p:txBody>
          <a:bodyPr wrap="square" lIns="82039" tIns="41020" rIns="82039" bIns="41020" rtlCol="0">
            <a:spAutoFit/>
          </a:bodyPr>
          <a:lstStyle/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With highly-desirable devices, Samsung has assumed the #1 smartphone and Android position and continues to grow in both categories</a:t>
            </a:r>
          </a:p>
          <a:p>
            <a:pPr defTabSz="457039">
              <a:spcBef>
                <a:spcPts val="538"/>
              </a:spcBef>
            </a:pPr>
            <a:endParaRPr lang="en-US" sz="1050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Samsung addresses BYOD trend and IT concerns by making it safer than ever to do business on Android with SAFE and now KNOX</a:t>
            </a:r>
            <a:endParaRPr lang="en-US" sz="1600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  <a:tabLst>
                <a:tab pos="285750" algn="l"/>
              </a:tabLst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  <a:tabLst>
                <a:tab pos="285750" algn="l"/>
              </a:tabLst>
            </a:pPr>
            <a:endParaRPr lang="en-US" b="1" dirty="0" smtClean="0">
              <a:solidFill>
                <a:prstClr val="black"/>
              </a:solidFill>
            </a:endParaRPr>
          </a:p>
          <a:p>
            <a:pPr defTabSz="457039">
              <a:spcBef>
                <a:spcPts val="538"/>
              </a:spcBef>
            </a:pPr>
            <a:r>
              <a:rPr lang="en-US" b="1" dirty="0" smtClean="0">
                <a:solidFill>
                  <a:prstClr val="black"/>
                </a:solidFill>
              </a:rPr>
              <a:t>Samsung is committed to being the #1 smartphone and tablet provider in B2B and will continue to improve and enhance its suite of business solutions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29" t="23503" r="12413" b="20351"/>
          <a:stretch/>
        </p:blipFill>
        <p:spPr>
          <a:xfrm>
            <a:off x="1143000" y="4760812"/>
            <a:ext cx="1620951" cy="6493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7" t="2634" r="4252" b="15548"/>
          <a:stretch/>
        </p:blipFill>
        <p:spPr>
          <a:xfrm>
            <a:off x="1508432" y="3048000"/>
            <a:ext cx="737686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56" y="1299062"/>
            <a:ext cx="1600438" cy="15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0600" y="2667000"/>
            <a:ext cx="6442722" cy="1500187"/>
          </a:xfrm>
        </p:spPr>
        <p:txBody>
          <a:bodyPr>
            <a:normAutofit fontScale="25000" lnSpcReduction="20000"/>
          </a:bodyPr>
          <a:lstStyle/>
          <a:p>
            <a:r>
              <a:rPr kumimoji="1" lang="en-US" altLang="zh-CN" sz="32000" dirty="0" smtClean="0"/>
              <a:t>Q&amp;A</a:t>
            </a:r>
          </a:p>
          <a:p>
            <a:endParaRPr kumimoji="1" lang="en-US" altLang="zh-CN" sz="8600" dirty="0" smtClean="0"/>
          </a:p>
          <a:p>
            <a:endParaRPr kumimoji="1" lang="en-US" altLang="zh-CN" sz="8600" dirty="0">
              <a:hlinkClick r:id="rId2"/>
            </a:endParaRPr>
          </a:p>
          <a:p>
            <a:r>
              <a:rPr kumimoji="1" lang="en-US" altLang="zh-CN" sz="8600" dirty="0" smtClean="0">
                <a:hlinkClick r:id="rId2"/>
              </a:rPr>
              <a:t>DHough@sta.samsung.com</a:t>
            </a:r>
            <a:endParaRPr kumimoji="1" lang="en-US" altLang="zh-CN" sz="8600" dirty="0" smtClean="0"/>
          </a:p>
          <a:p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1469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Galaxy  Popularity Skyrocketing</a:t>
            </a:r>
            <a:endParaRPr lang="en-US" sz="29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Latest Models Flying Off The Shelves</a:t>
            </a:r>
            <a:endParaRPr lang="en-US" sz="2900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8916" y="4128661"/>
            <a:ext cx="6537684" cy="1891139"/>
            <a:chOff x="548916" y="4128661"/>
            <a:chExt cx="6537684" cy="1891139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1676399" y="4850928"/>
              <a:ext cx="3200400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4765" y="4800600"/>
              <a:ext cx="10818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5</a:t>
              </a:r>
              <a:r>
                <a:rPr lang="en-US" dirty="0" smtClean="0">
                  <a:solidFill>
                    <a:prstClr val="black"/>
                  </a:solidFill>
                </a:rPr>
                <a:t> Million</a:t>
              </a:r>
            </a:p>
            <a:p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33" r="26667"/>
            <a:stretch/>
          </p:blipFill>
          <p:spPr>
            <a:xfrm>
              <a:off x="4800600" y="4128661"/>
              <a:ext cx="1205601" cy="189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50" t="17430" r="13741" b="63641"/>
            <a:stretch/>
          </p:blipFill>
          <p:spPr>
            <a:xfrm>
              <a:off x="548916" y="4841812"/>
              <a:ext cx="2270484" cy="54074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48916" y="1183671"/>
            <a:ext cx="8212714" cy="1630084"/>
            <a:chOff x="548916" y="1183671"/>
            <a:chExt cx="8212714" cy="1630084"/>
          </a:xfrm>
        </p:grpSpPr>
        <p:sp>
          <p:nvSpPr>
            <p:cNvPr id="14" name="Rectangle 13"/>
            <p:cNvSpPr/>
            <p:nvPr/>
          </p:nvSpPr>
          <p:spPr>
            <a:xfrm rot="10800000">
              <a:off x="1543438" y="1574328"/>
              <a:ext cx="5390761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62776" y="1461398"/>
              <a:ext cx="1198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40 Million</a:t>
              </a:r>
            </a:p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20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13" t="18415" r="17097" b="58881"/>
            <a:stretch/>
          </p:blipFill>
          <p:spPr>
            <a:xfrm>
              <a:off x="548916" y="1496525"/>
              <a:ext cx="1795466" cy="62503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65" r="27944"/>
            <a:stretch/>
          </p:blipFill>
          <p:spPr>
            <a:xfrm rot="21127326">
              <a:off x="6809953" y="1183671"/>
              <a:ext cx="705695" cy="163008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34015" y="2783311"/>
            <a:ext cx="8252785" cy="1488974"/>
            <a:chOff x="434015" y="2783311"/>
            <a:chExt cx="8252785" cy="1488974"/>
          </a:xfrm>
        </p:grpSpPr>
        <p:sp>
          <p:nvSpPr>
            <p:cNvPr id="10" name="Rectangle 9"/>
            <p:cNvSpPr/>
            <p:nvPr/>
          </p:nvSpPr>
          <p:spPr>
            <a:xfrm rot="10800000">
              <a:off x="1543437" y="3156417"/>
              <a:ext cx="5314561" cy="5334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  <a:alpha val="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2774" y="3043487"/>
              <a:ext cx="1124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40 Million</a:t>
              </a:r>
            </a:p>
            <a:p>
              <a:r>
                <a:rPr lang="en-US" dirty="0" smtClean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7 Months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995">
              <a:off x="6688067" y="2783311"/>
              <a:ext cx="773740" cy="14889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2" t="42862" r="17766" b="40931"/>
            <a:stretch/>
          </p:blipFill>
          <p:spPr>
            <a:xfrm>
              <a:off x="434015" y="3104422"/>
              <a:ext cx="1928185" cy="637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Meanwhile, BYOD and Android Have Taken Off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0074" y="1219200"/>
            <a:ext cx="4377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85% of Companies Support BYOD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 rot="10800000">
            <a:off x="2667000" y="3614928"/>
            <a:ext cx="3657600" cy="143834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22"/>
          <p:cNvSpPr txBox="1">
            <a:spLocks/>
          </p:cNvSpPr>
          <p:nvPr/>
        </p:nvSpPr>
        <p:spPr>
          <a:xfrm>
            <a:off x="1295400" y="5840506"/>
            <a:ext cx="7239000" cy="255494"/>
          </a:xfrm>
          <a:prstGeom prst="rect">
            <a:avLst/>
          </a:prstGeom>
        </p:spPr>
        <p:txBody>
          <a:bodyPr lIns="82039" tIns="41020" rIns="82039" bIns="41020">
            <a:normAutofit/>
          </a:bodyPr>
          <a:lstStyle/>
          <a:p>
            <a:pPr algn="r" defTabSz="410195">
              <a:spcBef>
                <a:spcPct val="20000"/>
              </a:spcBef>
              <a:defRPr/>
            </a:pPr>
            <a:r>
              <a:rPr lang="en-US" sz="1100" i="1" dirty="0" smtClean="0">
                <a:solidFill>
                  <a:prstClr val="black"/>
                </a:solidFill>
                <a:cs typeface="Times New Roman" pitchFamily="18" charset="0"/>
              </a:rPr>
              <a:t>*IDC &amp; Strategy Analytics 2012</a:t>
            </a:r>
            <a:endParaRPr lang="en-US" sz="1100" i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758184" y="4191000"/>
            <a:ext cx="4776216" cy="1694688"/>
          </a:xfrm>
          <a:custGeom>
            <a:avLst/>
            <a:gdLst>
              <a:gd name="connsiteX0" fmla="*/ 0 w 2167128"/>
              <a:gd name="connsiteY0" fmla="*/ 1591056 h 1591056"/>
              <a:gd name="connsiteX1" fmla="*/ 685800 w 2167128"/>
              <a:gd name="connsiteY1" fmla="*/ 896112 h 1591056"/>
              <a:gd name="connsiteX2" fmla="*/ 822960 w 2167128"/>
              <a:gd name="connsiteY2" fmla="*/ 978408 h 1591056"/>
              <a:gd name="connsiteX3" fmla="*/ 1143000 w 2167128"/>
              <a:gd name="connsiteY3" fmla="*/ 585216 h 1591056"/>
              <a:gd name="connsiteX4" fmla="*/ 1325880 w 2167128"/>
              <a:gd name="connsiteY4" fmla="*/ 722376 h 1591056"/>
              <a:gd name="connsiteX5" fmla="*/ 2167128 w 2167128"/>
              <a:gd name="connsiteY5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7128" h="1591056">
                <a:moveTo>
                  <a:pt x="0" y="1591056"/>
                </a:moveTo>
                <a:lnTo>
                  <a:pt x="685800" y="896112"/>
                </a:lnTo>
                <a:lnTo>
                  <a:pt x="822960" y="978408"/>
                </a:lnTo>
                <a:lnTo>
                  <a:pt x="1143000" y="585216"/>
                </a:lnTo>
                <a:lnTo>
                  <a:pt x="1325880" y="722376"/>
                </a:lnTo>
                <a:lnTo>
                  <a:pt x="2167128" y="0"/>
                </a:lnTo>
              </a:path>
            </a:pathLst>
          </a:custGeom>
          <a:noFill/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9387" y="4267200"/>
            <a:ext cx="70587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Android OS Comprises 75% of the Smartphone Market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sp>
        <p:nvSpPr>
          <p:cNvPr id="20" name="Pentagon 19"/>
          <p:cNvSpPr/>
          <p:nvPr/>
        </p:nvSpPr>
        <p:spPr>
          <a:xfrm rot="10800000">
            <a:off x="2667001" y="3657600"/>
            <a:ext cx="3657600" cy="143834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981200"/>
            <a:ext cx="9144000" cy="1981200"/>
            <a:chOff x="0" y="1981200"/>
            <a:chExt cx="9144000" cy="1981200"/>
          </a:xfrm>
        </p:grpSpPr>
        <p:sp>
          <p:nvSpPr>
            <p:cNvPr id="4" name="Pentagon 3"/>
            <p:cNvSpPr/>
            <p:nvPr/>
          </p:nvSpPr>
          <p:spPr>
            <a:xfrm>
              <a:off x="2743200" y="3614928"/>
              <a:ext cx="3657600" cy="14383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3686845"/>
              <a:ext cx="723900" cy="232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6" name="Picture 15" descr="SamsungBYOD_Infographic_V2-0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111"/>
            <a:stretch/>
          </p:blipFill>
          <p:spPr>
            <a:xfrm>
              <a:off x="0" y="1981200"/>
              <a:ext cx="9144000" cy="1981200"/>
            </a:xfrm>
            <a:prstGeom prst="rect">
              <a:avLst/>
            </a:prstGeom>
          </p:spPr>
        </p:pic>
        <p:sp>
          <p:nvSpPr>
            <p:cNvPr id="18" name="Pentagon 17"/>
            <p:cNvSpPr/>
            <p:nvPr/>
          </p:nvSpPr>
          <p:spPr>
            <a:xfrm>
              <a:off x="2743201" y="3657600"/>
              <a:ext cx="3657600" cy="14383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1" y="3729517"/>
              <a:ext cx="723900" cy="232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Left-Right Arrow 5"/>
          <p:cNvSpPr/>
          <p:nvPr/>
        </p:nvSpPr>
        <p:spPr>
          <a:xfrm>
            <a:off x="2667000" y="1752600"/>
            <a:ext cx="3657600" cy="2050686"/>
          </a:xfrm>
          <a:prstGeom prst="leftRightArrow">
            <a:avLst>
              <a:gd name="adj1" fmla="val 73688"/>
              <a:gd name="adj2" fmla="val 299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  <a:latin typeface="Arial Black" pitchFamily="34" charset="0"/>
              </a:rPr>
              <a:t>BYOD</a:t>
            </a:r>
            <a:endParaRPr lang="en-US" b="1" dirty="0">
              <a:solidFill>
                <a:prstClr val="white"/>
              </a:solidFill>
              <a:latin typeface="Arial Black" pitchFamily="34" charset="0"/>
            </a:endParaRPr>
          </a:p>
        </p:txBody>
      </p:sp>
      <p:pic>
        <p:nvPicPr>
          <p:cNvPr id="22" name="Picture 7" descr="http://gigglehd.com/zbxe/files/attach/images/296468/297/049/003/android_vecto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7" t="8640" r="23765" b="8083"/>
          <a:stretch/>
        </p:blipFill>
        <p:spPr bwMode="auto">
          <a:xfrm>
            <a:off x="2209799" y="4926313"/>
            <a:ext cx="914400" cy="100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0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  <p:bldP spid="1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How many Smartphones do you carry?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그룹 9"/>
          <p:cNvGrpSpPr/>
          <p:nvPr/>
        </p:nvGrpSpPr>
        <p:grpSpPr>
          <a:xfrm rot="900000">
            <a:off x="7168217" y="2948068"/>
            <a:ext cx="1465650" cy="3005492"/>
            <a:chOff x="5728148" y="2564656"/>
            <a:chExt cx="2566900" cy="4974610"/>
          </a:xfrm>
        </p:grpSpPr>
        <p:grpSp>
          <p:nvGrpSpPr>
            <p:cNvPr id="5" name="그룹 6"/>
            <p:cNvGrpSpPr/>
            <p:nvPr/>
          </p:nvGrpSpPr>
          <p:grpSpPr>
            <a:xfrm>
              <a:off x="5728148" y="2564656"/>
              <a:ext cx="2566900" cy="4974610"/>
              <a:chOff x="5539050" y="2564656"/>
              <a:chExt cx="2566900" cy="4974610"/>
            </a:xfrm>
          </p:grpSpPr>
          <p:pic>
            <p:nvPicPr>
              <p:cNvPr id="7" name="Picture 8" descr="D:\_SHARED\[MWC]\S3_GRAY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9050" y="2564656"/>
                <a:ext cx="2566900" cy="4974610"/>
              </a:xfrm>
              <a:prstGeom prst="rect">
                <a:avLst/>
              </a:prstGeom>
              <a:ln>
                <a:noFill/>
              </a:ln>
              <a:effectLst>
                <a:outerShdw blurRad="990600" algn="tl" rotWithShape="0">
                  <a:srgbClr val="000000">
                    <a:alpha val="94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1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202" y="3044807"/>
                <a:ext cx="2247726" cy="39959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직사각형 22"/>
            <p:cNvSpPr/>
            <p:nvPr/>
          </p:nvSpPr>
          <p:spPr>
            <a:xfrm>
              <a:off x="5886300" y="3044806"/>
              <a:ext cx="2276654" cy="3995957"/>
            </a:xfrm>
            <a:prstGeom prst="rect">
              <a:avLst/>
            </a:prstGeom>
            <a:gradFill>
              <a:gsLst>
                <a:gs pos="79000">
                  <a:schemeClr val="bg1">
                    <a:alpha val="0"/>
                  </a:schemeClr>
                </a:gs>
                <a:gs pos="100000">
                  <a:schemeClr val="bg1">
                    <a:alpha val="83000"/>
                  </a:schemeClr>
                </a:gs>
              </a:gsLst>
              <a:path path="circle">
                <a:fillToRect l="50000" t="50000" r="50000" b="50000"/>
              </a:path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</p:grpSp>
      <p:grpSp>
        <p:nvGrpSpPr>
          <p:cNvPr id="9" name="그룹 11"/>
          <p:cNvGrpSpPr/>
          <p:nvPr/>
        </p:nvGrpSpPr>
        <p:grpSpPr>
          <a:xfrm rot="20700000">
            <a:off x="626026" y="2869972"/>
            <a:ext cx="1584428" cy="2964242"/>
            <a:chOff x="930610" y="2576955"/>
            <a:chExt cx="2566900" cy="4964662"/>
          </a:xfrm>
        </p:grpSpPr>
        <p:grpSp>
          <p:nvGrpSpPr>
            <p:cNvPr id="10" name="그룹 2"/>
            <p:cNvGrpSpPr/>
            <p:nvPr/>
          </p:nvGrpSpPr>
          <p:grpSpPr>
            <a:xfrm>
              <a:off x="930610" y="2576955"/>
              <a:ext cx="2566900" cy="4964662"/>
              <a:chOff x="1003277" y="2576955"/>
              <a:chExt cx="2566900" cy="4964662"/>
            </a:xfrm>
          </p:grpSpPr>
          <p:pic>
            <p:nvPicPr>
              <p:cNvPr id="12" name="Picture 7" descr="D:\_SHARED\[MWC]\S3_WHT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277" y="2576955"/>
                <a:ext cx="2566900" cy="4964662"/>
              </a:xfrm>
              <a:prstGeom prst="rect">
                <a:avLst/>
              </a:prstGeom>
              <a:ln>
                <a:noFill/>
              </a:ln>
              <a:effectLst>
                <a:outerShdw blurRad="990600" algn="tl" rotWithShape="0">
                  <a:srgbClr val="000000">
                    <a:alpha val="94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9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582" y="3044806"/>
                <a:ext cx="2266290" cy="40289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직사각형 25"/>
            <p:cNvSpPr/>
            <p:nvPr/>
          </p:nvSpPr>
          <p:spPr>
            <a:xfrm>
              <a:off x="1080915" y="3044806"/>
              <a:ext cx="2266290" cy="4028960"/>
            </a:xfrm>
            <a:prstGeom prst="rect">
              <a:avLst/>
            </a:prstGeom>
            <a:gradFill>
              <a:gsLst>
                <a:gs pos="79000">
                  <a:schemeClr val="bg1">
                    <a:alpha val="0"/>
                  </a:schemeClr>
                </a:gs>
                <a:gs pos="100000">
                  <a:schemeClr val="bg1">
                    <a:alpha val="83000"/>
                  </a:schemeClr>
                </a:gs>
              </a:gsLst>
              <a:path path="circle">
                <a:fillToRect l="50000" t="50000" r="50000" b="50000"/>
              </a:path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i="1">
                <a:solidFill>
                  <a:srgbClr val="92D050"/>
                </a:solidFill>
                <a:latin typeface="SamsungImaginationNewCondPB" pitchFamily="50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42576" y="1494693"/>
            <a:ext cx="3501797" cy="5847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msungImaginationNewCondPB" pitchFamily="50" charset="0"/>
                <a:cs typeface="Arial" pitchFamily="34" charset="0"/>
              </a:defRPr>
            </a:lvl1pPr>
          </a:lstStyle>
          <a:p>
            <a:pPr algn="r" defTabSz="914377"/>
            <a:r>
              <a:rPr lang="en-US" altLang="ko-KR" sz="3200" dirty="0">
                <a:solidFill>
                  <a:srgbClr val="595959"/>
                </a:solidFill>
                <a:latin typeface="+mj-lt"/>
              </a:rPr>
              <a:t>One for </a:t>
            </a:r>
            <a:r>
              <a:rPr lang="en-US" altLang="ko-KR" sz="3200" dirty="0">
                <a:solidFill>
                  <a:srgbClr val="A8E818"/>
                </a:solidFill>
                <a:latin typeface="+mj-lt"/>
              </a:rPr>
              <a:t>Work</a:t>
            </a:r>
            <a:endParaRPr lang="ko-KR" altLang="en-US" sz="3200" dirty="0">
              <a:solidFill>
                <a:srgbClr val="A8E818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18" y="1494693"/>
            <a:ext cx="2554322" cy="5847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3200" dirty="0" smtClean="0">
                <a:solidFill>
                  <a:srgbClr val="595959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rPr>
              <a:t>One for </a:t>
            </a:r>
            <a:r>
              <a:rPr lang="en-US" altLang="ko-KR" sz="3200" dirty="0" smtClean="0">
                <a:solidFill>
                  <a:srgbClr val="FF33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pitchFamily="34" charset="0"/>
              </a:rPr>
              <a:t>Play</a:t>
            </a:r>
            <a:endParaRPr lang="ko-KR" altLang="en-US" sz="3200" dirty="0">
              <a:solidFill>
                <a:srgbClr val="FF33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7685" y="2231323"/>
            <a:ext cx="2268684" cy="40062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amsungImaginationNewCondPB" pitchFamily="50" charset="0"/>
                <a:cs typeface="Arial" pitchFamily="34" charset="0"/>
              </a:defRPr>
            </a:lvl1pPr>
          </a:lstStyle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Email &amp; Web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contacts &amp; Calendar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Secure document sharing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Access company</a:t>
            </a:r>
            <a:b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network via VPN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Manage devices</a:t>
            </a:r>
          </a:p>
          <a:p>
            <a:pPr algn="r" defTabSz="914377" eaLnBrk="0" latinLnBrk="0" hangingPunct="0">
              <a:spcAft>
                <a:spcPts val="1200"/>
              </a:spcAft>
            </a:pP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Remote wipe</a:t>
            </a:r>
            <a:b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8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&amp; Anti-theft</a:t>
            </a:r>
            <a: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/>
            </a:r>
            <a:b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altLang="ko-KR" sz="1600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. </a:t>
            </a:r>
            <a:r>
              <a:rPr lang="en-US" altLang="ko-KR" sz="1600" dirty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. 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6018" y="2231323"/>
            <a:ext cx="2828891" cy="3200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 personal Email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Surf the web &amp; internet shopping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Watch </a:t>
            </a:r>
            <a:r>
              <a:rPr lang="en-US" altLang="ko-KR" dirty="0" err="1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Youtube</a:t>
            </a: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video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Access Facebook and upload pictures</a:t>
            </a:r>
          </a:p>
          <a:p>
            <a:pPr>
              <a:spcAft>
                <a:spcPts val="1200"/>
              </a:spcAft>
            </a:pP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Listen to your favorite</a:t>
            </a:r>
            <a:b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songs</a:t>
            </a:r>
            <a:br>
              <a:rPr lang="en-US" altLang="ko-KR" dirty="0" smtClean="0">
                <a:solidFill>
                  <a:srgbClr val="1F49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 smtClean="0">
                <a:solidFill>
                  <a:srgbClr val="1F497D"/>
                </a:solidFill>
              </a:rPr>
              <a:t>. . .  </a:t>
            </a:r>
            <a:endParaRPr lang="en-US" altLang="ko-KR" b="1" dirty="0">
              <a:solidFill>
                <a:srgbClr val="1F497D"/>
              </a:solidFill>
            </a:endParaRPr>
          </a:p>
        </p:txBody>
      </p:sp>
      <p:cxnSp>
        <p:nvCxnSpPr>
          <p:cNvPr id="19" name="직선 연결선 12"/>
          <p:cNvCxnSpPr/>
          <p:nvPr/>
        </p:nvCxnSpPr>
        <p:spPr>
          <a:xfrm>
            <a:off x="2044969" y="2079469"/>
            <a:ext cx="23714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12"/>
          <p:cNvCxnSpPr/>
          <p:nvPr/>
        </p:nvCxnSpPr>
        <p:spPr>
          <a:xfrm>
            <a:off x="4716018" y="2079469"/>
            <a:ext cx="216591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Samsung Pulls It All Together with SAFE </a:t>
            </a:r>
            <a:endParaRPr lang="en-US" sz="2900" dirty="0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1752600"/>
            <a:ext cx="9144000" cy="2743200"/>
            <a:chOff x="0" y="1752600"/>
            <a:chExt cx="9144000" cy="2743200"/>
          </a:xfrm>
        </p:grpSpPr>
        <p:grpSp>
          <p:nvGrpSpPr>
            <p:cNvPr id="89" name="Group 88"/>
            <p:cNvGrpSpPr/>
            <p:nvPr/>
          </p:nvGrpSpPr>
          <p:grpSpPr>
            <a:xfrm>
              <a:off x="0" y="1981200"/>
              <a:ext cx="9144000" cy="2514600"/>
              <a:chOff x="0" y="1447800"/>
              <a:chExt cx="9144000" cy="2514600"/>
            </a:xfrm>
          </p:grpSpPr>
          <p:sp>
            <p:nvSpPr>
              <p:cNvPr id="91" name="Pentagon 90"/>
              <p:cNvSpPr/>
              <p:nvPr/>
            </p:nvSpPr>
            <p:spPr>
              <a:xfrm>
                <a:off x="2743200" y="3614928"/>
                <a:ext cx="3657600" cy="14383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4191000" y="3686845"/>
                <a:ext cx="723900" cy="232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93" name="Picture 92" descr="SamsungBYOD_Infographic_V2-01.jp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111"/>
              <a:stretch/>
            </p:blipFill>
            <p:spPr>
              <a:xfrm>
                <a:off x="0" y="1447800"/>
                <a:ext cx="9144000" cy="1981200"/>
              </a:xfrm>
              <a:prstGeom prst="rect">
                <a:avLst/>
              </a:prstGeom>
            </p:spPr>
          </p:pic>
          <p:sp>
            <p:nvSpPr>
              <p:cNvPr id="94" name="Pentagon 93"/>
              <p:cNvSpPr/>
              <p:nvPr/>
            </p:nvSpPr>
            <p:spPr>
              <a:xfrm>
                <a:off x="2743201" y="3657600"/>
                <a:ext cx="3657600" cy="14383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191001" y="3729517"/>
                <a:ext cx="723900" cy="2328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Left-Right Arrow 89"/>
            <p:cNvSpPr/>
            <p:nvPr/>
          </p:nvSpPr>
          <p:spPr>
            <a:xfrm>
              <a:off x="2667000" y="1752600"/>
              <a:ext cx="3657600" cy="2050686"/>
            </a:xfrm>
            <a:prstGeom prst="leftRightArrow">
              <a:avLst>
                <a:gd name="adj1" fmla="val 73688"/>
                <a:gd name="adj2" fmla="val 2998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prstClr val="white"/>
                  </a:solidFill>
                  <a:latin typeface="Arial Black" pitchFamily="34" charset="0"/>
                </a:rPr>
                <a:t>BYOD</a:t>
              </a:r>
              <a:endParaRPr lang="en-US" b="1" dirty="0">
                <a:solidFill>
                  <a:prstClr val="white"/>
                </a:solidFill>
                <a:latin typeface="Arial Black" pitchFamily="34" charset="0"/>
              </a:endParaRPr>
            </a:p>
          </p:txBody>
        </p:sp>
      </p:grpSp>
      <p:sp>
        <p:nvSpPr>
          <p:cNvPr id="96" name="Freeform 95"/>
          <p:cNvSpPr/>
          <p:nvPr/>
        </p:nvSpPr>
        <p:spPr>
          <a:xfrm>
            <a:off x="2279614" y="1600200"/>
            <a:ext cx="4425985" cy="2514600"/>
          </a:xfrm>
          <a:custGeom>
            <a:avLst/>
            <a:gdLst>
              <a:gd name="connsiteX0" fmla="*/ 356616 w 3630168"/>
              <a:gd name="connsiteY0" fmla="*/ 0 h 2157984"/>
              <a:gd name="connsiteX1" fmla="*/ 73152 w 3630168"/>
              <a:gd name="connsiteY1" fmla="*/ 484632 h 2157984"/>
              <a:gd name="connsiteX2" fmla="*/ 365760 w 3630168"/>
              <a:gd name="connsiteY2" fmla="*/ 978408 h 2157984"/>
              <a:gd name="connsiteX3" fmla="*/ 0 w 3630168"/>
              <a:gd name="connsiteY3" fmla="*/ 1490472 h 2157984"/>
              <a:gd name="connsiteX4" fmla="*/ 347472 w 3630168"/>
              <a:gd name="connsiteY4" fmla="*/ 2157984 h 2157984"/>
              <a:gd name="connsiteX5" fmla="*/ 3520440 w 3630168"/>
              <a:gd name="connsiteY5" fmla="*/ 2084832 h 2157984"/>
              <a:gd name="connsiteX6" fmla="*/ 3227832 w 3630168"/>
              <a:gd name="connsiteY6" fmla="*/ 1344168 h 2157984"/>
              <a:gd name="connsiteX7" fmla="*/ 3630168 w 3630168"/>
              <a:gd name="connsiteY7" fmla="*/ 676656 h 2157984"/>
              <a:gd name="connsiteX8" fmla="*/ 3374136 w 3630168"/>
              <a:gd name="connsiteY8" fmla="*/ 493776 h 2157984"/>
              <a:gd name="connsiteX9" fmla="*/ 3630168 w 3630168"/>
              <a:gd name="connsiteY9" fmla="*/ 91440 h 2157984"/>
              <a:gd name="connsiteX10" fmla="*/ 356616 w 3630168"/>
              <a:gd name="connsiteY10" fmla="*/ 0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0168" h="2157984">
                <a:moveTo>
                  <a:pt x="356616" y="0"/>
                </a:moveTo>
                <a:lnTo>
                  <a:pt x="73152" y="484632"/>
                </a:lnTo>
                <a:lnTo>
                  <a:pt x="365760" y="978408"/>
                </a:lnTo>
                <a:lnTo>
                  <a:pt x="0" y="1490472"/>
                </a:lnTo>
                <a:lnTo>
                  <a:pt x="347472" y="2157984"/>
                </a:lnTo>
                <a:lnTo>
                  <a:pt x="3520440" y="2084832"/>
                </a:lnTo>
                <a:lnTo>
                  <a:pt x="3227832" y="1344168"/>
                </a:lnTo>
                <a:lnTo>
                  <a:pt x="3630168" y="676656"/>
                </a:lnTo>
                <a:lnTo>
                  <a:pt x="3374136" y="493776"/>
                </a:lnTo>
                <a:lnTo>
                  <a:pt x="3630168" y="91440"/>
                </a:lnTo>
                <a:lnTo>
                  <a:pt x="3566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67000" y="1828800"/>
            <a:ext cx="3615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>
                <a:solidFill>
                  <a:prstClr val="black"/>
                </a:solidFill>
              </a:rPr>
              <a:t>Perception that Android devices aren’t secure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>
                <a:solidFill>
                  <a:prstClr val="black"/>
                </a:solidFill>
              </a:rPr>
              <a:t>Lack </a:t>
            </a:r>
            <a:r>
              <a:rPr lang="en-US" dirty="0">
                <a:solidFill>
                  <a:prstClr val="black"/>
                </a:solidFill>
              </a:rPr>
              <a:t>of management controls for IT, made only worse by Android fragmentation </a:t>
            </a:r>
            <a:r>
              <a:rPr lang="en-US" dirty="0" smtClean="0">
                <a:solidFill>
                  <a:prstClr val="black"/>
                </a:solidFill>
              </a:rPr>
              <a:t>…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versions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carriers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Different devices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41123" y="4280151"/>
            <a:ext cx="4919353" cy="1815849"/>
          </a:xfrm>
          <a:prstGeom prst="rect">
            <a:avLst/>
          </a:prstGeom>
          <a:noFill/>
        </p:spPr>
        <p:txBody>
          <a:bodyPr wrap="square" lIns="91407" tIns="45704" rIns="91407" bIns="45704" rtlCol="0">
            <a:spAutoFit/>
          </a:bodyPr>
          <a:lstStyle/>
          <a:p>
            <a:pPr defTabSz="457039"/>
            <a:r>
              <a:rPr lang="en-US" b="1" i="1" dirty="0" smtClean="0">
                <a:solidFill>
                  <a:prstClr val="black"/>
                </a:solidFill>
              </a:rPr>
              <a:t>SAFE represents the ever-growing </a:t>
            </a:r>
            <a:r>
              <a:rPr lang="en-US" b="1" i="1" dirty="0">
                <a:solidFill>
                  <a:prstClr val="black"/>
                </a:solidFill>
              </a:rPr>
              <a:t>family of Samsung </a:t>
            </a:r>
            <a:r>
              <a:rPr lang="en-US" b="1" i="1" dirty="0" smtClean="0">
                <a:solidFill>
                  <a:prstClr val="black"/>
                </a:solidFill>
              </a:rPr>
              <a:t>Enterprise solutions that </a:t>
            </a:r>
            <a:r>
              <a:rPr lang="en-US" b="1" i="1" dirty="0">
                <a:solidFill>
                  <a:prstClr val="black"/>
                </a:solidFill>
              </a:rPr>
              <a:t>include the necessary security and feature enhancements suitable for </a:t>
            </a:r>
            <a:r>
              <a:rPr lang="en-US" b="1" i="1" dirty="0" smtClean="0">
                <a:solidFill>
                  <a:prstClr val="black"/>
                </a:solidFill>
              </a:rPr>
              <a:t>business use – on highly desirable devices recognized worldwide</a:t>
            </a:r>
            <a:endParaRPr lang="en-US" sz="1400" b="1" dirty="0">
              <a:solidFill>
                <a:prstClr val="white"/>
              </a:solidFill>
            </a:endParaRPr>
          </a:p>
          <a:p>
            <a:pPr marL="234867" indent="-234867" defTabSz="457039"/>
            <a:endParaRPr lang="en-US" sz="1100" dirty="0">
              <a:solidFill>
                <a:prstClr val="white"/>
              </a:solidFill>
            </a:endParaRPr>
          </a:p>
          <a:p>
            <a:pPr marL="234867" indent="-234867" defTabSz="457039"/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7897" y="990600"/>
            <a:ext cx="6581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The Next Big Thing For Business Is Already Here ….</a:t>
            </a:r>
          </a:p>
          <a:p>
            <a:pPr algn="ctr"/>
            <a:r>
              <a:rPr lang="en-US" sz="2400" b="1" i="1" dirty="0" smtClean="0">
                <a:solidFill>
                  <a:srgbClr val="003366"/>
                </a:solidFill>
              </a:rPr>
              <a:t>Samsung For Enterprise!</a:t>
            </a:r>
            <a:endParaRPr lang="en-US" sz="2400" b="1" i="1" dirty="0">
              <a:solidFill>
                <a:srgbClr val="003366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828800"/>
            <a:ext cx="9144000" cy="2398648"/>
            <a:chOff x="0" y="1821597"/>
            <a:chExt cx="9144000" cy="2398648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1821597"/>
              <a:ext cx="9144000" cy="2398648"/>
              <a:chOff x="0" y="1821597"/>
              <a:chExt cx="9144000" cy="239864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590800" y="1821597"/>
                <a:ext cx="3691619" cy="239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0" y="1981200"/>
                <a:ext cx="9144000" cy="1981200"/>
                <a:chOff x="0" y="1981200"/>
                <a:chExt cx="9144000" cy="1981200"/>
              </a:xfrm>
            </p:grpSpPr>
            <p:sp>
              <p:nvSpPr>
                <p:cNvPr id="99" name="Pentagon 98"/>
                <p:cNvSpPr/>
                <p:nvPr/>
              </p:nvSpPr>
              <p:spPr>
                <a:xfrm>
                  <a:off x="2743200" y="3614928"/>
                  <a:ext cx="3657600" cy="143834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4191000" y="3686845"/>
                  <a:ext cx="723900" cy="2328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1" name="Picture 100" descr="SamsungBYOD_Infographic_V2-01.jp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111"/>
                <a:stretch/>
              </p:blipFill>
              <p:spPr>
                <a:xfrm>
                  <a:off x="0" y="1981200"/>
                  <a:ext cx="9144000" cy="1981200"/>
                </a:xfrm>
                <a:prstGeom prst="rect">
                  <a:avLst/>
                </a:prstGeom>
              </p:spPr>
            </p:pic>
            <p:sp>
              <p:nvSpPr>
                <p:cNvPr id="102" name="Pentagon 101"/>
                <p:cNvSpPr/>
                <p:nvPr/>
              </p:nvSpPr>
              <p:spPr>
                <a:xfrm>
                  <a:off x="2743201" y="3657600"/>
                  <a:ext cx="3657600" cy="143834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4191001" y="3729517"/>
                  <a:ext cx="723900" cy="2328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4" name="Rectangle 103"/>
            <p:cNvSpPr/>
            <p:nvPr/>
          </p:nvSpPr>
          <p:spPr>
            <a:xfrm>
              <a:off x="3425952" y="2133600"/>
              <a:ext cx="2289048" cy="13716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4" t="8996" r="12214" b="9690"/>
            <a:stretch/>
          </p:blipFill>
          <p:spPr>
            <a:xfrm>
              <a:off x="4131131" y="2180555"/>
              <a:ext cx="821869" cy="1252006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990600" y="4038600"/>
            <a:ext cx="2514600" cy="2209801"/>
            <a:chOff x="990600" y="4038600"/>
            <a:chExt cx="2514600" cy="2209801"/>
          </a:xfrm>
        </p:grpSpPr>
        <p:sp>
          <p:nvSpPr>
            <p:cNvPr id="9" name="Oval 8"/>
            <p:cNvSpPr/>
            <p:nvPr/>
          </p:nvSpPr>
          <p:spPr>
            <a:xfrm>
              <a:off x="993648" y="4038600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374648" y="4724401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752600" y="4038601"/>
              <a:ext cx="1597152" cy="152400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16516" y="4839765"/>
              <a:ext cx="313416" cy="41803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0600" y="4431268"/>
              <a:ext cx="755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BYOD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00200" y="5574268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Android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34490" y="4214336"/>
              <a:ext cx="11707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</a:rPr>
                <a:t>Highly Desirable Devices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575560" y="5682366"/>
              <a:ext cx="0" cy="18466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529" t="23503" r="12413" b="20351"/>
            <a:stretch/>
          </p:blipFill>
          <p:spPr>
            <a:xfrm>
              <a:off x="2895600" y="4929797"/>
              <a:ext cx="438327" cy="17560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1676400" y="4491335"/>
              <a:ext cx="0" cy="18466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33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858000" y="1396469"/>
            <a:ext cx="2059183" cy="584731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Mobile Device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Management (MDM)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2000" y="1396469"/>
            <a:ext cx="1860614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sz="1600" b="1" dirty="0">
                <a:solidFill>
                  <a:srgbClr val="003366"/>
                </a:solidFill>
              </a:rPr>
              <a:t>Corporate Email / </a:t>
            </a:r>
          </a:p>
          <a:p>
            <a:pPr algn="ctr" defTabSz="457039"/>
            <a:r>
              <a:rPr lang="en-US" sz="1600" b="1" dirty="0">
                <a:solidFill>
                  <a:srgbClr val="003366"/>
                </a:solidFill>
              </a:rPr>
              <a:t>Calendar / Contacts</a:t>
            </a:r>
            <a:endParaRPr lang="ko-KR" altLang="en-US" sz="1600" dirty="0">
              <a:solidFill>
                <a:srgbClr val="003366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80921" y="1396469"/>
            <a:ext cx="1648185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On-Device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Encryption (ODE)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90473" y="1396469"/>
            <a:ext cx="1510327" cy="584731"/>
          </a:xfrm>
          <a:prstGeom prst="rect">
            <a:avLst/>
          </a:prstGeom>
          <a:noFill/>
        </p:spPr>
        <p:txBody>
          <a:bodyPr wrap="none" lIns="91397" tIns="45698" rIns="91397" bIns="45698" rtlCol="0">
            <a:spAutoFit/>
          </a:bodyPr>
          <a:lstStyle/>
          <a:p>
            <a:pPr algn="ctr" defTabSz="457039"/>
            <a:r>
              <a:rPr lang="en-US" altLang="ko-KR" sz="1600" b="1" dirty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Virtual Private </a:t>
            </a:r>
          </a:p>
          <a:p>
            <a:pPr algn="ctr" defTabSz="457039"/>
            <a:r>
              <a:rPr lang="en-US" altLang="ko-KR" sz="1600" b="1" dirty="0" smtClean="0">
                <a:solidFill>
                  <a:srgbClr val="003366"/>
                </a:solidFill>
                <a:ea typeface="Arial Unicode MS" pitchFamily="34" charset="-128"/>
                <a:cs typeface="Arial Unicode MS" pitchFamily="34" charset="-128"/>
              </a:rPr>
              <a:t>Network (VPN) </a:t>
            </a:r>
            <a:endParaRPr lang="ko-KR" altLang="en-US" sz="1600" b="1" dirty="0">
              <a:solidFill>
                <a:srgbClr val="00336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rot="5400000">
            <a:off x="2311495" y="3656277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4482455" y="3656276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406496" y="3631638"/>
            <a:ext cx="4574201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996" y="5129697"/>
            <a:ext cx="929811" cy="88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074" y="5115813"/>
            <a:ext cx="979878" cy="9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692" y="5115813"/>
            <a:ext cx="958421" cy="9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2134" y="5105400"/>
            <a:ext cx="951268" cy="93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207818" y="186362"/>
            <a:ext cx="8520545" cy="529117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Traditional SAFE Components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/>
              <a:t>8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2133600"/>
            <a:ext cx="1783672" cy="101561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Q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uickly and easily access corporate email, meeting details, contact info and other critical information on </a:t>
            </a:r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the 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go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0688" y="2133600"/>
            <a:ext cx="2001118" cy="101561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Wirelessly and securely access data from your corporate network while traveling or working in the field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5556" y="3657600"/>
            <a:ext cx="1963644" cy="144650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 smtClean="0">
                <a:solidFill>
                  <a:prstClr val="black"/>
                </a:solidFill>
              </a:rPr>
              <a:t>Working </a:t>
            </a:r>
            <a:r>
              <a:rPr lang="en-US" sz="1100" dirty="0">
                <a:solidFill>
                  <a:prstClr val="black"/>
                </a:solidFill>
              </a:rPr>
              <a:t>with leading third-party providers, Samsung offers </a:t>
            </a:r>
            <a:r>
              <a:rPr lang="en-US" sz="1100" dirty="0" smtClean="0">
                <a:solidFill>
                  <a:prstClr val="black"/>
                </a:solidFill>
              </a:rPr>
              <a:t>efficient and scalable mobile  deployment solutions with 338 or more IT policies, addressing the </a:t>
            </a:r>
            <a:r>
              <a:rPr lang="en-US" sz="1100" dirty="0">
                <a:solidFill>
                  <a:prstClr val="black"/>
                </a:solidFill>
              </a:rPr>
              <a:t>most challenging management and security </a:t>
            </a:r>
            <a:r>
              <a:rPr lang="en-US" sz="1100" dirty="0" smtClean="0">
                <a:solidFill>
                  <a:prstClr val="black"/>
                </a:solidFill>
              </a:rPr>
              <a:t>concerns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200" y="3657600"/>
            <a:ext cx="1745943" cy="1277228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SAFE </a:t>
            </a:r>
            <a:r>
              <a:rPr lang="en-US" sz="1100" dirty="0" smtClean="0">
                <a:solidFill>
                  <a:prstClr val="black"/>
                </a:solidFill>
              </a:rPr>
              <a:t>provide an intuitive and consistent user interface through enhanced Microsoft Exchange ActiveSync (EAS) features, sync functions and policy control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27635" y="3657600"/>
            <a:ext cx="1754757" cy="1107951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State of the art, </a:t>
            </a:r>
            <a:r>
              <a:rPr lang="en-US" sz="1100" dirty="0" smtClean="0">
                <a:solidFill>
                  <a:prstClr val="black"/>
                </a:solidFill>
              </a:rPr>
              <a:t>AES 256-bit ODE </a:t>
            </a:r>
            <a:r>
              <a:rPr lang="en-US" sz="1100" dirty="0">
                <a:solidFill>
                  <a:prstClr val="black"/>
                </a:solidFill>
              </a:rPr>
              <a:t>helps prevent unauthorized access to all data on the device, including the microSD® storage </a:t>
            </a:r>
            <a:r>
              <a:rPr lang="en-US" sz="1100" dirty="0" smtClean="0">
                <a:solidFill>
                  <a:prstClr val="black"/>
                </a:solidFill>
              </a:rPr>
              <a:t>card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20688" y="3657600"/>
            <a:ext cx="1908712" cy="144650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100" dirty="0">
                <a:solidFill>
                  <a:prstClr val="black"/>
                </a:solidFill>
              </a:rPr>
              <a:t>Samsung works with a number of leading VPN providers enabling IP-based encryption for secure, persistent access to critical enterprise assets via Wi-Fi® and cellular network </a:t>
            </a:r>
            <a:r>
              <a:rPr lang="en-US" sz="1100" dirty="0" smtClean="0">
                <a:solidFill>
                  <a:prstClr val="black"/>
                </a:solidFill>
              </a:rPr>
              <a:t>connections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960" y="2133600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WHY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400" y="3657600"/>
            <a:ext cx="637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HOW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6817" y="2133600"/>
            <a:ext cx="1796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39"/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Store proprietary documents, presentations and other corporate data on your mobile device – while keeping that sensitive data protected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75554" y="2133600"/>
            <a:ext cx="1963645" cy="1384950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defTabSz="457039"/>
            <a:r>
              <a:rPr lang="en-US" sz="1200" b="1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</a:t>
            </a:r>
            <a:r>
              <a:rPr lang="en-US" sz="1200" b="1" i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mployees remain mobile, secure and compliant with remote management of applications and device features that meet company-specific requirements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3" grpId="0"/>
      <p:bldP spid="25" grpId="0"/>
      <p:bldP spid="27" grpId="0"/>
      <p:bldP spid="28" grpId="0"/>
      <p:bldP spid="29" grpId="0"/>
      <p:bldP spid="30" grpId="0"/>
      <p:bldP spid="31" grpId="0"/>
      <p:bldP spid="3" grpId="0"/>
      <p:bldP spid="32" grpId="0"/>
      <p:bldP spid="4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818" y="186362"/>
            <a:ext cx="8520545" cy="529135"/>
          </a:xfrm>
          <a:prstGeom prst="rect">
            <a:avLst/>
          </a:prstGeom>
        </p:spPr>
        <p:txBody>
          <a:bodyPr wrap="square" lIns="82039" tIns="41020" rIns="82039" bIns="41020">
            <a:spAutoFit/>
          </a:bodyPr>
          <a:lstStyle/>
          <a:p>
            <a:pPr defTabSz="410195">
              <a:spcBef>
                <a:spcPct val="0"/>
              </a:spcBef>
              <a:defRPr/>
            </a:pPr>
            <a:r>
              <a:rPr lang="en-US" sz="2900" dirty="0" smtClean="0">
                <a:solidFill>
                  <a:prstClr val="white"/>
                </a:solidFill>
              </a:rPr>
              <a:t>Unprecedented Android IT Compliance </a:t>
            </a:r>
            <a:endParaRPr lang="en-US" sz="29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143000"/>
            <a:ext cx="8631381" cy="636839"/>
          </a:xfrm>
          <a:prstGeom prst="rect">
            <a:avLst/>
          </a:prstGeom>
          <a:noFill/>
        </p:spPr>
        <p:txBody>
          <a:bodyPr wrap="square" lIns="82039" tIns="41020" rIns="82039" bIns="41020" rtlCol="0">
            <a:spAutoFit/>
          </a:bodyPr>
          <a:lstStyle/>
          <a:p>
            <a:pPr algn="ctr" defTabSz="457039"/>
            <a:r>
              <a:rPr lang="en-US" b="1" i="1" dirty="0" smtClean="0">
                <a:solidFill>
                  <a:srgbClr val="003366"/>
                </a:solidFill>
              </a:rPr>
              <a:t>Leading VPN and MDM providers leverage Samsung’s advanced Software Development Kit (SDK) to provide industry-leading Android security and control for IT managers</a:t>
            </a:r>
            <a:endParaRPr lang="en-US" sz="800" b="1" i="1" dirty="0">
              <a:solidFill>
                <a:srgbClr val="003366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7200" y="625198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5477" y="5334000"/>
            <a:ext cx="662347" cy="28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2571" y="4572000"/>
            <a:ext cx="588159" cy="34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http://www.puremobile.co.uk/insiderblog/wp-content/uploads/2010/08/mobile-iron-logo.jpg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705157"/>
            <a:ext cx="851076" cy="306387"/>
          </a:xfrm>
          <a:prstGeom prst="rect">
            <a:avLst/>
          </a:prstGeom>
          <a:noFill/>
        </p:spPr>
      </p:pic>
      <p:pic>
        <p:nvPicPr>
          <p:cNvPr id="20" name="Picture 18" descr="http://www.quofore.com/O4Cstores/_images/Partner_Airwatchlogo.gif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5091" y="4191000"/>
            <a:ext cx="715680" cy="324161"/>
          </a:xfrm>
          <a:prstGeom prst="rect">
            <a:avLst/>
          </a:prstGeom>
          <a:noFill/>
        </p:spPr>
      </p:pic>
      <p:pic>
        <p:nvPicPr>
          <p:cNvPr id="22" name="Picture 21" descr="SOTI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074" y="4992527"/>
            <a:ext cx="790253" cy="256298"/>
          </a:xfrm>
          <a:prstGeom prst="rect">
            <a:avLst/>
          </a:prstGeom>
        </p:spPr>
      </p:pic>
      <p:pic>
        <p:nvPicPr>
          <p:cNvPr id="23" name="Picture 12" descr="http://media.marketwire.com/attachments/201109/23631_Zenprise_HiRes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5668" y="5651918"/>
            <a:ext cx="1069064" cy="304369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9028" y="4495842"/>
            <a:ext cx="662347" cy="28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1368331" y="278772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VPN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8097" y="2805864"/>
            <a:ext cx="363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Mobile Device Management (MDM)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73192" y="2286000"/>
            <a:ext cx="7937408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</a:rPr>
              <a:t>On-Device Encryption (ODE)</a:t>
            </a:r>
            <a:r>
              <a:rPr lang="en-US" sz="1400" dirty="0" smtClean="0">
                <a:solidFill>
                  <a:prstClr val="white"/>
                </a:solidFill>
              </a:rPr>
              <a:t> </a:t>
            </a:r>
            <a:r>
              <a:rPr lang="en-US" sz="1600" dirty="0" smtClean="0">
                <a:solidFill>
                  <a:prstClr val="white"/>
                </a:solidFill>
              </a:rPr>
              <a:t>– AES 256-bit encryption on device </a:t>
            </a:r>
            <a:r>
              <a:rPr lang="en-US" sz="1600" i="1" dirty="0" smtClean="0">
                <a:solidFill>
                  <a:prstClr val="white"/>
                </a:solidFill>
              </a:rPr>
              <a:t>and</a:t>
            </a:r>
            <a:r>
              <a:rPr lang="en-US" sz="1600" dirty="0" smtClean="0">
                <a:solidFill>
                  <a:prstClr val="white"/>
                </a:solidFill>
              </a:rPr>
              <a:t> SD card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5456" y="2743200"/>
            <a:ext cx="1982389" cy="3429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819400" y="2743200"/>
            <a:ext cx="5791200" cy="3429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3124200"/>
            <a:ext cx="5422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338 IT policies (substantially more than the nearest smartphone competitor) and 723 APIs by Samsung – </a:t>
            </a:r>
            <a:r>
              <a:rPr lang="en-US" sz="1400" i="1" dirty="0" smtClean="0">
                <a:solidFill>
                  <a:prstClr val="black"/>
                </a:solidFill>
              </a:rPr>
              <a:t>the most comprehensive in the industry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Solid partnerships with leading vendors enables customer </a:t>
            </a:r>
            <a:r>
              <a:rPr lang="en-US" sz="1400" b="1" dirty="0" smtClean="0">
                <a:solidFill>
                  <a:prstClr val="black"/>
                </a:solidFill>
              </a:rPr>
              <a:t>flexibility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456" y="3124200"/>
            <a:ext cx="19823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</a:rPr>
              <a:t>Extended SSL (and soon IPsec) VPN protocols through leading providers ensures </a:t>
            </a:r>
            <a:r>
              <a:rPr lang="en-US" sz="1400" b="1" dirty="0" smtClean="0">
                <a:solidFill>
                  <a:prstClr val="black"/>
                </a:solidFill>
              </a:rPr>
              <a:t>accessibility</a:t>
            </a:r>
            <a:endParaRPr lang="en-US" sz="1400" b="1" dirty="0">
              <a:solidFill>
                <a:prstClr val="black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0" y="4070676"/>
            <a:ext cx="3363526" cy="2063175"/>
            <a:chOff x="3048000" y="4070676"/>
            <a:chExt cx="3363526" cy="2063175"/>
          </a:xfrm>
        </p:grpSpPr>
        <p:graphicFrame>
          <p:nvGraphicFramePr>
            <p:cNvPr id="29" name="Char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58355925"/>
                </p:ext>
              </p:extLst>
            </p:nvPr>
          </p:nvGraphicFramePr>
          <p:xfrm>
            <a:off x="3048000" y="4070676"/>
            <a:ext cx="3363526" cy="2063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49" name="TextBox 48"/>
            <p:cNvSpPr txBox="1"/>
            <p:nvPr/>
          </p:nvSpPr>
          <p:spPr>
            <a:xfrm>
              <a:off x="5694929" y="4416434"/>
              <a:ext cx="401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338</a:t>
              </a:r>
            </a:p>
            <a:p>
              <a:pPr algn="ctr"/>
              <a:r>
                <a:rPr lang="en-US" sz="700" b="1" dirty="0" smtClean="0">
                  <a:solidFill>
                    <a:prstClr val="white"/>
                  </a:solidFill>
                </a:rPr>
                <a:t>(723)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61271" y="4267200"/>
              <a:ext cx="675186" cy="38472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prstClr val="white"/>
                  </a:solidFill>
                </a:rPr>
                <a:t>#</a:t>
              </a:r>
              <a:r>
                <a:rPr lang="en-US" sz="1100" dirty="0" smtClean="0">
                  <a:solidFill>
                    <a:prstClr val="white"/>
                  </a:solidFill>
                </a:rPr>
                <a:t>Policies</a:t>
              </a:r>
              <a:endParaRPr lang="en-US" sz="10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prstClr val="white"/>
                  </a:solidFill>
                </a:rPr>
                <a:t>(#APIs)</a:t>
              </a:r>
              <a:endParaRPr 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4788" y="464503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white"/>
                  </a:solidFill>
                </a:rPr>
                <a:t>276</a:t>
              </a:r>
            </a:p>
            <a:p>
              <a:pPr algn="ctr"/>
              <a:r>
                <a:rPr lang="en-US" sz="700" b="1" dirty="0" smtClean="0">
                  <a:solidFill>
                    <a:prstClr val="white"/>
                  </a:solidFill>
                </a:rPr>
                <a:t>(537)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66864" y="51932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prstClr val="black"/>
                  </a:solidFill>
                </a:rPr>
                <a:t>35</a:t>
              </a:r>
            </a:p>
            <a:p>
              <a:pPr algn="ctr"/>
              <a:r>
                <a:rPr lang="en-US" sz="700" b="1" dirty="0" smtClean="0">
                  <a:solidFill>
                    <a:prstClr val="black"/>
                  </a:solidFill>
                </a:rPr>
                <a:t>(33)</a:t>
              </a:r>
              <a:endParaRPr lang="en-US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352800" y="4971459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white"/>
                  </a:solidFill>
                </a:rPr>
                <a:t> 220</a:t>
              </a:r>
              <a:endParaRPr lang="en-US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Slide Number Placeholder 5"/>
          <p:cNvSpPr txBox="1">
            <a:spLocks/>
          </p:cNvSpPr>
          <p:nvPr/>
        </p:nvSpPr>
        <p:spPr>
          <a:xfrm>
            <a:off x="360218" y="6425641"/>
            <a:ext cx="2133600" cy="365125"/>
          </a:xfrm>
          <a:prstGeom prst="rect">
            <a:avLst/>
          </a:prstGeom>
        </p:spPr>
        <p:txBody>
          <a:bodyPr lIns="91418" tIns="45709" rIns="91418" bIns="45709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9DFE3A-DCB9-417B-9F42-6A42C31B9C64}" type="slidenum">
              <a:rPr lang="ko-KR" altLang="en-US" smtClean="0">
                <a:solidFill>
                  <a:prstClr val="white"/>
                </a:solidFill>
              </a:rPr>
              <a:pPr/>
              <a:t>9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5180017"/>
            <a:ext cx="647102" cy="3982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5456" y="1905000"/>
            <a:ext cx="7937408" cy="304800"/>
            <a:chOff x="675456" y="1905000"/>
            <a:chExt cx="7937408" cy="304800"/>
          </a:xfrm>
        </p:grpSpPr>
        <p:sp>
          <p:nvSpPr>
            <p:cNvPr id="45" name="Rectangle 44"/>
            <p:cNvSpPr/>
            <p:nvPr/>
          </p:nvSpPr>
          <p:spPr>
            <a:xfrm>
              <a:off x="675456" y="1905000"/>
              <a:ext cx="7937408" cy="304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</a:rPr>
                <a:t>Microsoft Exchange ActiveSync (EAS)</a:t>
              </a:r>
              <a:r>
                <a:rPr lang="en-US" sz="1400" dirty="0" smtClean="0">
                  <a:solidFill>
                    <a:prstClr val="white"/>
                  </a:solidFill>
                </a:rPr>
                <a:t> </a:t>
              </a:r>
              <a:r>
                <a:rPr lang="en-US" sz="1600" dirty="0" smtClean="0">
                  <a:solidFill>
                    <a:prstClr val="white"/>
                  </a:solidFill>
                </a:rPr>
                <a:t>– Up to 80 EAS policies and features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973159"/>
              <a:ext cx="183806" cy="160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9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7" grpId="0" animBg="1"/>
      <p:bldP spid="46" grpId="0" animBg="1"/>
      <p:bldP spid="48" grpId="0" animBg="1"/>
      <p:bldP spid="3" grpId="0"/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b83f29e1-7b97-46bf-8c66-3a164b96d0d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F198069198448BED0022BC31996C8" ma:contentTypeVersion="1" ma:contentTypeDescription="Create a new document." ma:contentTypeScope="" ma:versionID="d09242b9e95f3c34dec2db855a42495b">
  <xsd:schema xmlns:xsd="http://www.w3.org/2001/XMLSchema" xmlns:xs="http://www.w3.org/2001/XMLSchema" xmlns:p="http://schemas.microsoft.com/office/2006/metadata/properties" xmlns:ns2="b83f29e1-7b97-46bf-8c66-3a164b96d0dd" targetNamespace="http://schemas.microsoft.com/office/2006/metadata/properties" ma:root="true" ma:fieldsID="4b6ae4b2f47b88f02ee97eb5d3f423bf" ns2:_="">
    <xsd:import namespace="b83f29e1-7b97-46bf-8c66-3a164b96d0dd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f29e1-7b97-46bf-8c66-3a164b96d0dd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fault="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rchive"/>
                    <xsd:enumeration value="Baseline"/>
                    <xsd:enumeration value="Communications"/>
                    <xsd:enumeration value="Diagram"/>
                    <xsd:enumeration value="Misc"/>
                    <xsd:enumeration value="Procedure"/>
                    <xsd:enumeration value="Project"/>
                    <xsd:enumeration value="Policies"/>
                    <xsd:enumeration value="Release Notes"/>
                    <xsd:enumeration value="Report"/>
                    <xsd:enumeration value="Road Maps"/>
                    <xsd:enumeration value="Runbook"/>
                    <xsd:enumeration value="Useful Docs"/>
                    <xsd:enumeration value="Vendor Docs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E6C6E1-A449-4624-8F2B-D097D2D62866}">
  <ds:schemaRefs>
    <ds:schemaRef ds:uri="http://schemas.microsoft.com/office/2006/metadata/properties"/>
    <ds:schemaRef ds:uri="http://schemas.microsoft.com/office/infopath/2007/PartnerControls"/>
    <ds:schemaRef ds:uri="b83f29e1-7b97-46bf-8c66-3a164b96d0dd"/>
  </ds:schemaRefs>
</ds:datastoreItem>
</file>

<file path=customXml/itemProps2.xml><?xml version="1.0" encoding="utf-8"?>
<ds:datastoreItem xmlns:ds="http://schemas.openxmlformats.org/officeDocument/2006/customXml" ds:itemID="{FAAA3FAC-4803-4B2F-B758-D64B143F4E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FA1907-1214-48CC-A813-D70E21CCF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f29e1-7b97-46bf-8c66-3a164b96d0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1669</Words>
  <Application>Microsoft Office PowerPoint</Application>
  <PresentationFormat>On-screen Show (4:3)</PresentationFormat>
  <Paragraphs>353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1_Office Theme</vt:lpstr>
      <vt:lpstr>6_Office Theme</vt:lpstr>
      <vt:lpstr>2_Office Theme</vt:lpstr>
      <vt:lpstr>PowerPoint Presentation</vt:lpstr>
      <vt:lpstr>SAMSUNG’S HUMBLE BEGINNING BACK IN 1938...</vt:lpstr>
      <vt:lpstr>PowerPoint Presentation</vt:lpstr>
      <vt:lpstr>PowerPoint Presentation</vt:lpstr>
      <vt:lpstr>PowerPoint Presentation</vt:lpstr>
      <vt:lpstr>How many Smartphones do you carry?</vt:lpstr>
      <vt:lpstr>PowerPoint Presentation</vt:lpstr>
      <vt:lpstr>PowerPoint Presentation</vt:lpstr>
      <vt:lpstr>PowerPoint Presentation</vt:lpstr>
      <vt:lpstr>PowerPoint Presentation</vt:lpstr>
      <vt:lpstr>                     Architecture</vt:lpstr>
      <vt:lpstr>PowerPoint Presentation</vt:lpstr>
      <vt:lpstr>PowerPoint Presentation</vt:lpstr>
      <vt:lpstr>PowerPoint Presentation</vt:lpstr>
      <vt:lpstr>Embracing Bring Your Own Device (BYOD)</vt:lpstr>
      <vt:lpstr>Application Container</vt:lpstr>
      <vt:lpstr>PowerPoint Presentation</vt:lpstr>
      <vt:lpstr>PowerPoint Presentation</vt:lpstr>
      <vt:lpstr>SE Android</vt:lpstr>
      <vt:lpstr>Customized Secure Boot</vt:lpstr>
      <vt:lpstr>TrustZone-based Integrity Measurement Arch.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Horner</dc:creator>
  <cp:lastModifiedBy>gscsa0001</cp:lastModifiedBy>
  <cp:revision>45</cp:revision>
  <dcterms:created xsi:type="dcterms:W3CDTF">2013-02-22T08:46:32Z</dcterms:created>
  <dcterms:modified xsi:type="dcterms:W3CDTF">2016-05-24T17:40:22Z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0x010100477F198069198448BED0022BC31996C8</vt:lpwstr>
  </property>
</Properties>
</file>